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</p:sldMasterIdLst>
  <p:notesMasterIdLst>
    <p:notesMasterId r:id="rId13"/>
  </p:notesMasterIdLst>
  <p:handoutMasterIdLst>
    <p:handoutMasterId r:id="rId14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6" r:id="rId10"/>
    <p:sldId id="264" r:id="rId11"/>
    <p:sldId id="265" r:id="rId12"/>
  </p:sldIdLst>
  <p:sldSz cx="9144000" cy="6858000" type="screen4x3"/>
  <p:notesSz cx="6669088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198CD"/>
    <a:srgbClr val="703120"/>
    <a:srgbClr val="4A1B1A"/>
    <a:srgbClr val="351413"/>
    <a:srgbClr val="2E111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83306" autoAdjust="0"/>
  </p:normalViewPr>
  <p:slideViewPr>
    <p:cSldViewPr snapToGrid="0">
      <p:cViewPr varScale="1">
        <p:scale>
          <a:sx n="86" d="100"/>
          <a:sy n="86" d="100"/>
        </p:scale>
        <p:origin x="-161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73" d="100"/>
          <a:sy n="73" d="100"/>
        </p:scale>
        <p:origin x="-3426" y="-108"/>
      </p:cViewPr>
      <p:guideLst>
        <p:guide orient="horz" pos="3127"/>
        <p:guide pos="2101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2"/>
          <p:cNvSpPr>
            <a:spLocks noGrp="1"/>
          </p:cNvSpPr>
          <p:nvPr>
            <p:ph type="dt" sz="quarter" idx="1"/>
          </p:nvPr>
        </p:nvSpPr>
        <p:spPr>
          <a:xfrm>
            <a:off x="3777607" y="0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E77D56-5967-4CBB-A639-EBB529768C98}" type="datetimeFigureOut">
              <a:rPr lang="en-US" smtClean="0"/>
              <a:pPr/>
              <a:t>12/11/2007</a:t>
            </a:fld>
            <a:endParaRPr lang="en-AU" dirty="0"/>
          </a:p>
        </p:txBody>
      </p:sp>
      <p:sp>
        <p:nvSpPr>
          <p:cNvPr id="8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AU" dirty="0" smtClean="0"/>
              <a:t>Prepared by Paul Ganderton</a:t>
            </a:r>
            <a:endParaRPr lang="en-AU" dirty="0"/>
          </a:p>
        </p:txBody>
      </p:sp>
      <p:pic>
        <p:nvPicPr>
          <p:cNvPr id="9" name="Picture 4" descr="H:\Documents\Moodle\TechKnowTour\Pics\Moodl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8205" y="1"/>
            <a:ext cx="696904" cy="631695"/>
          </a:xfrm>
          <a:prstGeom prst="rect">
            <a:avLst/>
          </a:prstGeom>
          <a:noFill/>
        </p:spPr>
      </p:pic>
      <p:sp>
        <p:nvSpPr>
          <p:cNvPr id="11" name="Slide Number Placeholder 9"/>
          <p:cNvSpPr>
            <a:spLocks noGrp="1"/>
          </p:cNvSpPr>
          <p:nvPr>
            <p:ph type="sldNum" sz="quarter" idx="3"/>
          </p:nvPr>
        </p:nvSpPr>
        <p:spPr>
          <a:xfrm>
            <a:off x="3777607" y="9428583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2C7619-6DBA-4C6B-A04A-CBC4BD22E23B}" type="slidenum">
              <a:rPr lang="en-AU" smtClean="0"/>
              <a:pPr/>
              <a:t>‹#›</a:t>
            </a:fld>
            <a:endParaRPr lang="en-AU" dirty="0"/>
          </a:p>
        </p:txBody>
      </p:sp>
      <p:sp>
        <p:nvSpPr>
          <p:cNvPr id="12" name="Header Placeholder 1"/>
          <p:cNvSpPr>
            <a:spLocks noGrp="1"/>
          </p:cNvSpPr>
          <p:nvPr>
            <p:ph type="hdr" sz="quarter"/>
          </p:nvPr>
        </p:nvSpPr>
        <p:spPr>
          <a:xfrm>
            <a:off x="819922" y="-1"/>
            <a:ext cx="3857100" cy="70904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n-AU" sz="1800" b="1" u="sng" dirty="0" smtClean="0"/>
              <a:t>Term 4 CC Day 2007</a:t>
            </a:r>
          </a:p>
          <a:p>
            <a:r>
              <a:rPr lang="en-AU" sz="1600" dirty="0" smtClean="0"/>
              <a:t>Sydney Boys: </a:t>
            </a:r>
            <a:r>
              <a:rPr lang="en-AU" sz="1600" b="1" dirty="0" smtClean="0"/>
              <a:t>Using Moodle</a:t>
            </a:r>
            <a:endParaRPr lang="en-AU" sz="1600" b="1" dirty="0"/>
          </a:p>
        </p:txBody>
      </p:sp>
      <p:pic>
        <p:nvPicPr>
          <p:cNvPr id="13" name="Picture 2" descr="P:\SchoolResources\CrestBW.em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5000" y="11875"/>
            <a:ext cx="672964" cy="783771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8ED8B2-A6E6-47F1-9425-BFEB65FF6014}" type="datetimeFigureOut">
              <a:rPr lang="en-US" smtClean="0"/>
              <a:pPr/>
              <a:t>12/11/2007</a:t>
            </a:fld>
            <a:endParaRPr lang="en-AU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54075" y="744538"/>
            <a:ext cx="4960938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66909" y="4715153"/>
            <a:ext cx="533527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777607" y="9428583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FBD390-7647-4F5A-99C6-F6776A874342}" type="slidenum">
              <a:rPr lang="en-AU" smtClean="0"/>
              <a:pPr/>
              <a:t>‹#›</a:t>
            </a:fld>
            <a:endParaRPr lang="en-A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FBD390-7647-4F5A-99C6-F6776A874342}" type="slidenum">
              <a:rPr lang="en-AU" smtClean="0"/>
              <a:pPr/>
              <a:t>1</a:t>
            </a:fld>
            <a:endParaRPr lang="en-AU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FBD390-7647-4F5A-99C6-F6776A874342}" type="slidenum">
              <a:rPr lang="en-AU" smtClean="0"/>
              <a:pPr/>
              <a:t>3</a:t>
            </a:fld>
            <a:endParaRPr lang="en-AU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AU" dirty="0" smtClean="0"/>
              <a:t>Moodle sites – up to 35000</a:t>
            </a:r>
          </a:p>
          <a:p>
            <a:r>
              <a:rPr lang="en-AU" dirty="0" smtClean="0"/>
              <a:t>Map – deployment of Moodle to Oct 2007</a:t>
            </a:r>
          </a:p>
          <a:p>
            <a:r>
              <a:rPr lang="en-AU" dirty="0" smtClean="0"/>
              <a:t>Graph – study of participation vs grade score for use of VLE – 2005,</a:t>
            </a:r>
            <a:r>
              <a:rPr lang="en-AU" baseline="0" dirty="0" smtClean="0"/>
              <a:t> </a:t>
            </a:r>
            <a:r>
              <a:rPr lang="en-AU" dirty="0" smtClean="0"/>
              <a:t>Humboldt Uni, USA – Blackboard</a:t>
            </a:r>
            <a:r>
              <a:rPr lang="en-AU" baseline="0" dirty="0" smtClean="0"/>
              <a:t> vs Moodle.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FBD390-7647-4F5A-99C6-F6776A874342}" type="slidenum">
              <a:rPr lang="en-AU" smtClean="0"/>
              <a:pPr/>
              <a:t>9</a:t>
            </a:fld>
            <a:endParaRPr lang="en-AU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rgbClr val="0198CD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AU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AU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78540" y="6356350"/>
            <a:ext cx="1712259" cy="365125"/>
          </a:xfrm>
        </p:spPr>
        <p:txBody>
          <a:bodyPr/>
          <a:lstStyle/>
          <a:p>
            <a:fld id="{FC3E3AE4-2030-458A-9AAB-013EA5188A94}" type="datetimeFigureOut">
              <a:rPr lang="en-US" smtClean="0"/>
              <a:pPr/>
              <a:t>12/11/2007</a:t>
            </a:fld>
            <a:endParaRPr lang="en-A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F7F7CD-D280-4159-8C7F-21FAA451C45E}" type="slidenum">
              <a:rPr lang="en-AU" smtClean="0"/>
              <a:pPr/>
              <a:t>‹#›</a:t>
            </a:fld>
            <a:endParaRPr lang="en-AU" dirty="0"/>
          </a:p>
        </p:txBody>
      </p:sp>
      <p:pic>
        <p:nvPicPr>
          <p:cNvPr id="7" name="Picture 4" descr="H:\Documents\Moodle\TechKnowTour\Pics\Moodle.png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17252" y="0"/>
            <a:ext cx="1026543" cy="833518"/>
          </a:xfrm>
          <a:prstGeom prst="rect">
            <a:avLst/>
          </a:prstGeom>
          <a:noFill/>
        </p:spPr>
      </p:pic>
      <p:pic>
        <p:nvPicPr>
          <p:cNvPr id="9" name="Picture 2" descr="P:\SchoolResources\CrestColour.emf"/>
          <p:cNvPicPr>
            <a:picLocks noChangeAspect="1" noChangeArrowheads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42532" y="5826640"/>
            <a:ext cx="821080" cy="967562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69000"/>
              </a:prstClr>
            </a:outerShdw>
          </a:effectLst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923364" y="6356350"/>
            <a:ext cx="1667435" cy="365125"/>
          </a:xfrm>
        </p:spPr>
        <p:txBody>
          <a:bodyPr/>
          <a:lstStyle/>
          <a:p>
            <a:fld id="{FC3E3AE4-2030-458A-9AAB-013EA5188A94}" type="datetimeFigureOut">
              <a:rPr lang="en-US" smtClean="0"/>
              <a:pPr/>
              <a:t>12/11/2007</a:t>
            </a:fld>
            <a:endParaRPr lang="en-A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F7F7CD-D280-4159-8C7F-21FAA451C45E}" type="slidenum">
              <a:rPr lang="en-AU" smtClean="0"/>
              <a:pPr/>
              <a:t>‹#›</a:t>
            </a:fld>
            <a:endParaRPr lang="en-AU" dirty="0"/>
          </a:p>
        </p:txBody>
      </p:sp>
      <p:pic>
        <p:nvPicPr>
          <p:cNvPr id="8" name="Picture 4" descr="H:\Documents\Moodle\TechKnowTour\Pics\Moodle.png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17252" y="0"/>
            <a:ext cx="1026543" cy="833518"/>
          </a:xfrm>
          <a:prstGeom prst="rect">
            <a:avLst/>
          </a:prstGeom>
          <a:noFill/>
        </p:spPr>
      </p:pic>
      <p:pic>
        <p:nvPicPr>
          <p:cNvPr id="10" name="Picture 2" descr="P:\SchoolResources\CrestColour.emf"/>
          <p:cNvPicPr>
            <a:picLocks noChangeAspect="1" noChangeArrowheads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42532" y="5826640"/>
            <a:ext cx="821080" cy="967562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69000"/>
              </a:prstClr>
            </a:outerShdw>
          </a:effectLst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23364" y="6356350"/>
            <a:ext cx="1667435" cy="365125"/>
          </a:xfrm>
        </p:spPr>
        <p:txBody>
          <a:bodyPr/>
          <a:lstStyle/>
          <a:p>
            <a:fld id="{FC3E3AE4-2030-458A-9AAB-013EA5188A94}" type="datetimeFigureOut">
              <a:rPr lang="en-US" smtClean="0"/>
              <a:pPr/>
              <a:t>12/11/2007</a:t>
            </a:fld>
            <a:endParaRPr lang="en-A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F7F7CD-D280-4159-8C7F-21FAA451C45E}" type="slidenum">
              <a:rPr lang="en-AU" smtClean="0"/>
              <a:pPr/>
              <a:t>‹#›</a:t>
            </a:fld>
            <a:endParaRPr lang="en-AU" dirty="0"/>
          </a:p>
        </p:txBody>
      </p:sp>
      <p:pic>
        <p:nvPicPr>
          <p:cNvPr id="7" name="Picture 4" descr="H:\Documents\Moodle\TechKnowTour\Pics\Moodle.png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17252" y="0"/>
            <a:ext cx="1026543" cy="833518"/>
          </a:xfrm>
          <a:prstGeom prst="rect">
            <a:avLst/>
          </a:prstGeom>
          <a:noFill/>
        </p:spPr>
      </p:pic>
      <p:pic>
        <p:nvPicPr>
          <p:cNvPr id="9" name="Picture 2" descr="P:\SchoolResources\CrestColour.emf"/>
          <p:cNvPicPr>
            <a:picLocks noChangeAspect="1" noChangeArrowheads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42532" y="5826640"/>
            <a:ext cx="821080" cy="967562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69000"/>
              </a:prstClr>
            </a:outerShdw>
          </a:effectLst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1646" y="6356350"/>
            <a:ext cx="1739153" cy="365125"/>
          </a:xfrm>
        </p:spPr>
        <p:txBody>
          <a:bodyPr/>
          <a:lstStyle/>
          <a:p>
            <a:fld id="{FC3E3AE4-2030-458A-9AAB-013EA5188A94}" type="datetimeFigureOut">
              <a:rPr lang="en-US" smtClean="0"/>
              <a:pPr/>
              <a:t>12/11/2007</a:t>
            </a:fld>
            <a:endParaRPr lang="en-A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F7F7CD-D280-4159-8C7F-21FAA451C45E}" type="slidenum">
              <a:rPr lang="en-AU" smtClean="0"/>
              <a:pPr/>
              <a:t>‹#›</a:t>
            </a:fld>
            <a:endParaRPr lang="en-AU" dirty="0"/>
          </a:p>
        </p:txBody>
      </p:sp>
      <p:pic>
        <p:nvPicPr>
          <p:cNvPr id="7" name="Picture 4" descr="H:\Documents\Moodle\TechKnowTour\Pics\Moodle.png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17252" y="0"/>
            <a:ext cx="1026543" cy="833518"/>
          </a:xfrm>
          <a:prstGeom prst="rect">
            <a:avLst/>
          </a:prstGeom>
          <a:noFill/>
        </p:spPr>
      </p:pic>
      <p:pic>
        <p:nvPicPr>
          <p:cNvPr id="9" name="Picture 2" descr="P:\SchoolResources\CrestColour.emf"/>
          <p:cNvPicPr>
            <a:picLocks noChangeAspect="1" noChangeArrowheads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42532" y="5826640"/>
            <a:ext cx="821080" cy="967562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69000"/>
              </a:prstClr>
            </a:outerShdw>
          </a:effectLst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rgbClr val="0198CD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AU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AU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E3AE4-2030-458A-9AAB-013EA5188A94}" type="datetimeFigureOut">
              <a:rPr lang="en-US" smtClean="0"/>
              <a:pPr/>
              <a:t>12/11/2007</a:t>
            </a:fld>
            <a:endParaRPr lang="en-A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F7F7CD-D280-4159-8C7F-21FAA451C45E}" type="slidenum">
              <a:rPr lang="en-AU" smtClean="0"/>
              <a:pPr/>
              <a:t>‹#›</a:t>
            </a:fld>
            <a:endParaRPr lang="en-AU" dirty="0"/>
          </a:p>
        </p:txBody>
      </p:sp>
      <p:pic>
        <p:nvPicPr>
          <p:cNvPr id="10" name="Picture 4" descr="H:\Documents\Moodle\TechKnowTour\Pics\Moodle.png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2337759" cy="1898180"/>
          </a:xfrm>
          <a:prstGeom prst="rect">
            <a:avLst/>
          </a:prstGeom>
          <a:noFill/>
        </p:spPr>
      </p:pic>
      <p:pic>
        <p:nvPicPr>
          <p:cNvPr id="12" name="Picture 2" descr="P:\SchoolResources\CrestColour.emf"/>
          <p:cNvPicPr>
            <a:picLocks noChangeAspect="1" noChangeArrowheads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7076843" y="4526548"/>
            <a:ext cx="1752129" cy="2064710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69000"/>
              </a:prstClr>
            </a:outerShdw>
          </a:effectLst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1294" y="6356350"/>
            <a:ext cx="1649506" cy="365125"/>
          </a:xfrm>
        </p:spPr>
        <p:txBody>
          <a:bodyPr/>
          <a:lstStyle/>
          <a:p>
            <a:fld id="{FC3E3AE4-2030-458A-9AAB-013EA5188A94}" type="datetimeFigureOut">
              <a:rPr lang="en-US" smtClean="0"/>
              <a:pPr/>
              <a:t>12/11/2007</a:t>
            </a:fld>
            <a:endParaRPr lang="en-A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F7F7CD-D280-4159-8C7F-21FAA451C45E}" type="slidenum">
              <a:rPr lang="en-AU" smtClean="0"/>
              <a:pPr/>
              <a:t>‹#›</a:t>
            </a:fld>
            <a:endParaRPr lang="en-AU" dirty="0"/>
          </a:p>
        </p:txBody>
      </p:sp>
      <p:pic>
        <p:nvPicPr>
          <p:cNvPr id="7" name="Picture 4" descr="H:\Documents\Moodle\TechKnowTour\Pics\Moodle.png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17252" y="0"/>
            <a:ext cx="1026543" cy="833518"/>
          </a:xfrm>
          <a:prstGeom prst="rect">
            <a:avLst/>
          </a:prstGeom>
          <a:noFill/>
        </p:spPr>
      </p:pic>
      <p:pic>
        <p:nvPicPr>
          <p:cNvPr id="9" name="Picture 2" descr="P:\SchoolResources\CrestColour.emf"/>
          <p:cNvPicPr>
            <a:picLocks noChangeAspect="1" noChangeArrowheads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42532" y="5826640"/>
            <a:ext cx="821080" cy="967562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69000"/>
              </a:prstClr>
            </a:outerShdw>
          </a:effectLst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05434" y="6356350"/>
            <a:ext cx="1685365" cy="365125"/>
          </a:xfrm>
        </p:spPr>
        <p:txBody>
          <a:bodyPr/>
          <a:lstStyle/>
          <a:p>
            <a:fld id="{FC3E3AE4-2030-458A-9AAB-013EA5188A94}" type="datetimeFigureOut">
              <a:rPr lang="en-US" smtClean="0"/>
              <a:pPr/>
              <a:t>12/11/2007</a:t>
            </a:fld>
            <a:endParaRPr lang="en-A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F7F7CD-D280-4159-8C7F-21FAA451C45E}" type="slidenum">
              <a:rPr lang="en-AU" smtClean="0"/>
              <a:pPr/>
              <a:t>‹#›</a:t>
            </a:fld>
            <a:endParaRPr lang="en-AU" dirty="0"/>
          </a:p>
        </p:txBody>
      </p:sp>
      <p:pic>
        <p:nvPicPr>
          <p:cNvPr id="7" name="Picture 4" descr="H:\Documents\Moodle\TechKnowTour\Pics\Moodle.png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17252" y="0"/>
            <a:ext cx="1026543" cy="833518"/>
          </a:xfrm>
          <a:prstGeom prst="rect">
            <a:avLst/>
          </a:prstGeom>
          <a:noFill/>
        </p:spPr>
      </p:pic>
      <p:pic>
        <p:nvPicPr>
          <p:cNvPr id="9" name="Picture 2" descr="P:\SchoolResources\CrestColour.emf"/>
          <p:cNvPicPr>
            <a:picLocks noChangeAspect="1" noChangeArrowheads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42532" y="5826640"/>
            <a:ext cx="821080" cy="967562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69000"/>
              </a:prstClr>
            </a:outerShdw>
          </a:effectLst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905434" y="6356350"/>
            <a:ext cx="1685365" cy="365125"/>
          </a:xfrm>
        </p:spPr>
        <p:txBody>
          <a:bodyPr/>
          <a:lstStyle/>
          <a:p>
            <a:fld id="{FC3E3AE4-2030-458A-9AAB-013EA5188A94}" type="datetimeFigureOut">
              <a:rPr lang="en-US" smtClean="0"/>
              <a:pPr/>
              <a:t>12/11/2007</a:t>
            </a:fld>
            <a:endParaRPr lang="en-A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F7F7CD-D280-4159-8C7F-21FAA451C45E}" type="slidenum">
              <a:rPr lang="en-AU" smtClean="0"/>
              <a:pPr/>
              <a:t>‹#›</a:t>
            </a:fld>
            <a:endParaRPr lang="en-AU" dirty="0"/>
          </a:p>
        </p:txBody>
      </p:sp>
      <p:pic>
        <p:nvPicPr>
          <p:cNvPr id="8" name="Picture 4" descr="H:\Documents\Moodle\TechKnowTour\Pics\Moodle.png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17252" y="0"/>
            <a:ext cx="1026543" cy="833518"/>
          </a:xfrm>
          <a:prstGeom prst="rect">
            <a:avLst/>
          </a:prstGeom>
          <a:noFill/>
        </p:spPr>
      </p:pic>
      <p:pic>
        <p:nvPicPr>
          <p:cNvPr id="11" name="Picture 2" descr="P:\SchoolResources\CrestColour.emf"/>
          <p:cNvPicPr>
            <a:picLocks noChangeAspect="1" noChangeArrowheads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42532" y="5826640"/>
            <a:ext cx="821080" cy="967562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69000"/>
              </a:prstClr>
            </a:outerShdw>
          </a:effectLst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96470" y="6356350"/>
            <a:ext cx="1694329" cy="365125"/>
          </a:xfrm>
        </p:spPr>
        <p:txBody>
          <a:bodyPr/>
          <a:lstStyle/>
          <a:p>
            <a:fld id="{FC3E3AE4-2030-458A-9AAB-013EA5188A94}" type="datetimeFigureOut">
              <a:rPr lang="en-US" smtClean="0"/>
              <a:pPr/>
              <a:t>12/11/2007</a:t>
            </a:fld>
            <a:endParaRPr lang="en-A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F7F7CD-D280-4159-8C7F-21FAA451C45E}" type="slidenum">
              <a:rPr lang="en-AU" smtClean="0"/>
              <a:pPr/>
              <a:t>‹#›</a:t>
            </a:fld>
            <a:endParaRPr lang="en-AU" dirty="0"/>
          </a:p>
        </p:txBody>
      </p:sp>
      <p:pic>
        <p:nvPicPr>
          <p:cNvPr id="10" name="Picture 4" descr="H:\Documents\Moodle\TechKnowTour\Pics\Moodle.png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17252" y="0"/>
            <a:ext cx="1026543" cy="833518"/>
          </a:xfrm>
          <a:prstGeom prst="rect">
            <a:avLst/>
          </a:prstGeom>
          <a:noFill/>
        </p:spPr>
      </p:pic>
      <p:pic>
        <p:nvPicPr>
          <p:cNvPr id="12" name="Picture 2" descr="P:\SchoolResources\CrestColour.emf"/>
          <p:cNvPicPr>
            <a:picLocks noChangeAspect="1" noChangeArrowheads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42532" y="5826640"/>
            <a:ext cx="821080" cy="967562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69000"/>
              </a:prstClr>
            </a:outerShdw>
          </a:effectLst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E3AE4-2030-458A-9AAB-013EA5188A94}" type="datetimeFigureOut">
              <a:rPr lang="en-US" smtClean="0"/>
              <a:pPr/>
              <a:t>12/11/2007</a:t>
            </a:fld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F7F7CD-D280-4159-8C7F-21FAA451C45E}" type="slidenum">
              <a:rPr lang="en-AU" smtClean="0"/>
              <a:pPr/>
              <a:t>‹#›</a:t>
            </a:fld>
            <a:endParaRPr lang="en-A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E3AE4-2030-458A-9AAB-013EA5188A94}" type="datetimeFigureOut">
              <a:rPr lang="en-US" smtClean="0"/>
              <a:pPr/>
              <a:t>12/11/2007</a:t>
            </a:fld>
            <a:endParaRPr lang="en-A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F7F7CD-D280-4159-8C7F-21FAA451C45E}" type="slidenum">
              <a:rPr lang="en-AU" smtClean="0"/>
              <a:pPr/>
              <a:t>‹#›</a:t>
            </a:fld>
            <a:endParaRPr lang="en-A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959224" y="6356350"/>
            <a:ext cx="1631576" cy="365125"/>
          </a:xfrm>
        </p:spPr>
        <p:txBody>
          <a:bodyPr/>
          <a:lstStyle/>
          <a:p>
            <a:fld id="{FC3E3AE4-2030-458A-9AAB-013EA5188A94}" type="datetimeFigureOut">
              <a:rPr lang="en-US" smtClean="0"/>
              <a:pPr/>
              <a:t>12/11/2007</a:t>
            </a:fld>
            <a:endParaRPr lang="en-A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F7F7CD-D280-4159-8C7F-21FAA451C45E}" type="slidenum">
              <a:rPr lang="en-AU" smtClean="0"/>
              <a:pPr/>
              <a:t>‹#›</a:t>
            </a:fld>
            <a:endParaRPr lang="en-AU" dirty="0"/>
          </a:p>
        </p:txBody>
      </p:sp>
      <p:pic>
        <p:nvPicPr>
          <p:cNvPr id="8" name="Picture 4" descr="H:\Documents\Moodle\TechKnowTour\Pics\Moodle.png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17252" y="0"/>
            <a:ext cx="1026543" cy="833518"/>
          </a:xfrm>
          <a:prstGeom prst="rect">
            <a:avLst/>
          </a:prstGeom>
          <a:noFill/>
        </p:spPr>
      </p:pic>
      <p:pic>
        <p:nvPicPr>
          <p:cNvPr id="10" name="Picture 2" descr="P:\SchoolResources\CrestColour.emf"/>
          <p:cNvPicPr>
            <a:picLocks noChangeAspect="1" noChangeArrowheads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42532" y="5826640"/>
            <a:ext cx="821080" cy="967562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69000"/>
              </a:prstClr>
            </a:outerShdw>
          </a:effectLst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rgbClr val="D6B19C"/>
            </a:gs>
            <a:gs pos="30000">
              <a:srgbClr val="D49E6C"/>
            </a:gs>
            <a:gs pos="70000">
              <a:srgbClr val="A65528"/>
            </a:gs>
            <a:gs pos="100000">
              <a:srgbClr val="663012"/>
            </a:gs>
          </a:gsLst>
          <a:lin ang="135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AU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3E3AE4-2030-458A-9AAB-013EA5188A94}" type="datetimeFigureOut">
              <a:rPr lang="en-US" smtClean="0"/>
              <a:pPr/>
              <a:t>12/11/2007</a:t>
            </a:fld>
            <a:endParaRPr lang="en-A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F7F7CD-D280-4159-8C7F-21FAA451C45E}" type="slidenum">
              <a:rPr lang="en-AU" smtClean="0"/>
              <a:pPr/>
              <a:t>‹#›</a:t>
            </a:fld>
            <a:endParaRPr lang="en-AU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0198CD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6B19C"/>
            </a:gs>
            <a:gs pos="30000">
              <a:srgbClr val="D49E6C"/>
            </a:gs>
            <a:gs pos="70000">
              <a:srgbClr val="A65528"/>
            </a:gs>
            <a:gs pos="100000">
              <a:srgbClr val="663012"/>
            </a:gs>
          </a:gsLst>
          <a:lin ang="135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AU" sz="7200" b="1" dirty="0" smtClean="0">
                <a:solidFill>
                  <a:srgbClr val="0198CD"/>
                </a:solidFill>
              </a:rPr>
              <a:t>Using Moodle</a:t>
            </a:r>
            <a:endParaRPr lang="en-AU" sz="7200" b="1" dirty="0">
              <a:solidFill>
                <a:srgbClr val="0198CD"/>
              </a:solidFill>
            </a:endParaRPr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A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6B19C"/>
            </a:gs>
            <a:gs pos="30000">
              <a:srgbClr val="D49E6C"/>
            </a:gs>
            <a:gs pos="70000">
              <a:srgbClr val="A65528"/>
            </a:gs>
            <a:gs pos="100000">
              <a:srgbClr val="663012"/>
            </a:gs>
          </a:gsLst>
          <a:lin ang="135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93949" y="206062"/>
            <a:ext cx="7157434" cy="934528"/>
          </a:xfrm>
        </p:spPr>
        <p:txBody>
          <a:bodyPr>
            <a:normAutofit fontScale="90000"/>
          </a:bodyPr>
          <a:lstStyle/>
          <a:p>
            <a:pPr algn="l"/>
            <a:r>
              <a:rPr lang="en-AU" sz="7200" b="1" dirty="0" smtClean="0">
                <a:solidFill>
                  <a:srgbClr val="0198CD"/>
                </a:solidFill>
              </a:rPr>
              <a:t>To take-away:</a:t>
            </a:r>
            <a:endParaRPr lang="en-AU" sz="7200" b="1" dirty="0">
              <a:solidFill>
                <a:srgbClr val="0198CD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40913" y="1596980"/>
            <a:ext cx="8397025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indent="-914400">
              <a:lnSpc>
                <a:spcPct val="150000"/>
              </a:lnSpc>
              <a:buFont typeface="+mj-lt"/>
              <a:buAutoNum type="arabicPeriod"/>
            </a:pPr>
            <a:r>
              <a:rPr lang="en-AU" sz="4800" b="1" dirty="0" smtClean="0"/>
              <a:t>Planning</a:t>
            </a:r>
          </a:p>
          <a:p>
            <a:pPr marL="914400" indent="-914400">
              <a:lnSpc>
                <a:spcPct val="150000"/>
              </a:lnSpc>
              <a:buFont typeface="+mj-lt"/>
              <a:buAutoNum type="arabicPeriod"/>
            </a:pPr>
            <a:r>
              <a:rPr lang="en-AU" sz="4800" b="1" dirty="0" smtClean="0"/>
              <a:t>Pedagogy</a:t>
            </a:r>
          </a:p>
          <a:p>
            <a:pPr marL="914400" indent="-914400">
              <a:lnSpc>
                <a:spcPct val="150000"/>
              </a:lnSpc>
              <a:buFont typeface="+mj-lt"/>
              <a:buAutoNum type="arabicPeriod"/>
            </a:pPr>
            <a:r>
              <a:rPr lang="en-AU" sz="4800" b="1" dirty="0" smtClean="0"/>
              <a:t>Progression</a:t>
            </a:r>
          </a:p>
          <a:p>
            <a:endParaRPr lang="en-AU" sz="4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6B19C"/>
            </a:gs>
            <a:gs pos="30000">
              <a:srgbClr val="D49E6C"/>
            </a:gs>
            <a:gs pos="70000">
              <a:srgbClr val="A65528"/>
            </a:gs>
            <a:gs pos="100000">
              <a:srgbClr val="663012"/>
            </a:gs>
          </a:gsLst>
          <a:lin ang="135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6719552" cy="1470025"/>
          </a:xfrm>
        </p:spPr>
        <p:txBody>
          <a:bodyPr>
            <a:normAutofit/>
          </a:bodyPr>
          <a:lstStyle/>
          <a:p>
            <a:r>
              <a:rPr lang="en-AU" sz="7200" b="1" dirty="0" smtClean="0">
                <a:solidFill>
                  <a:srgbClr val="0198CD"/>
                </a:solidFill>
              </a:rPr>
              <a:t>Thank you</a:t>
            </a:r>
            <a:endParaRPr lang="en-AU" sz="7200" b="1" dirty="0">
              <a:solidFill>
                <a:srgbClr val="0198CD"/>
              </a:solidFill>
            </a:endParaRPr>
          </a:p>
        </p:txBody>
      </p:sp>
      <p:sp>
        <p:nvSpPr>
          <p:cNvPr id="11" name="Subtitle 10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A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29229" y="200897"/>
            <a:ext cx="2409825" cy="2695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5228823" y="218942"/>
            <a:ext cx="108182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AU" b="1" dirty="0" smtClean="0"/>
              <a:t>Life </a:t>
            </a:r>
          </a:p>
          <a:p>
            <a:pPr algn="r"/>
            <a:r>
              <a:rPr lang="en-AU" b="1" dirty="0" smtClean="0"/>
              <a:t>Before</a:t>
            </a:r>
          </a:p>
          <a:p>
            <a:pPr algn="r"/>
            <a:r>
              <a:rPr lang="en-AU" b="1" dirty="0" smtClean="0"/>
              <a:t>Moodle</a:t>
            </a:r>
            <a:endParaRPr lang="en-AU" b="1" dirty="0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7578" y="3926043"/>
            <a:ext cx="2423374" cy="27029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TextBox 7"/>
          <p:cNvSpPr txBox="1"/>
          <p:nvPr/>
        </p:nvSpPr>
        <p:spPr>
          <a:xfrm>
            <a:off x="2663781" y="5690317"/>
            <a:ext cx="108182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b="1" dirty="0" smtClean="0"/>
              <a:t>Life </a:t>
            </a:r>
          </a:p>
          <a:p>
            <a:r>
              <a:rPr lang="en-AU" b="1" dirty="0" smtClean="0"/>
              <a:t>After</a:t>
            </a:r>
          </a:p>
          <a:p>
            <a:r>
              <a:rPr lang="en-AU" b="1" dirty="0" smtClean="0"/>
              <a:t>Moodle</a:t>
            </a:r>
            <a:endParaRPr lang="en-AU" b="1" dirty="0"/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606577" y="6606862"/>
            <a:ext cx="251138" cy="251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TextBox 9"/>
          <p:cNvSpPr txBox="1"/>
          <p:nvPr/>
        </p:nvSpPr>
        <p:spPr>
          <a:xfrm>
            <a:off x="7778837" y="6488668"/>
            <a:ext cx="9916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100" dirty="0" smtClean="0">
                <a:solidFill>
                  <a:schemeClr val="bg1"/>
                </a:solidFill>
              </a:rPr>
              <a:t>©</a:t>
            </a:r>
            <a:r>
              <a:rPr lang="en-AU" dirty="0" smtClean="0">
                <a:solidFill>
                  <a:schemeClr val="bg1"/>
                </a:solidFill>
              </a:rPr>
              <a:t> </a:t>
            </a:r>
            <a:r>
              <a:rPr lang="en-AU" sz="1100" dirty="0" smtClean="0">
                <a:solidFill>
                  <a:schemeClr val="bg1"/>
                </a:solidFill>
              </a:rPr>
              <a:t>PSG 2007</a:t>
            </a:r>
            <a:endParaRPr lang="en-AU" sz="11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6B19C"/>
            </a:gs>
            <a:gs pos="30000">
              <a:srgbClr val="D49E6C"/>
            </a:gs>
            <a:gs pos="70000">
              <a:srgbClr val="A65528"/>
            </a:gs>
            <a:gs pos="100000">
              <a:srgbClr val="663012"/>
            </a:gs>
          </a:gsLst>
          <a:lin ang="135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93949" y="206062"/>
            <a:ext cx="7157434" cy="934528"/>
          </a:xfrm>
        </p:spPr>
        <p:txBody>
          <a:bodyPr>
            <a:normAutofit fontScale="90000"/>
          </a:bodyPr>
          <a:lstStyle/>
          <a:p>
            <a:pPr algn="l"/>
            <a:r>
              <a:rPr lang="en-AU" sz="7200" b="1" dirty="0" smtClean="0">
                <a:solidFill>
                  <a:srgbClr val="0198CD"/>
                </a:solidFill>
              </a:rPr>
              <a:t>What is Moodle?</a:t>
            </a:r>
            <a:endParaRPr lang="en-AU" sz="7200" b="1" dirty="0">
              <a:solidFill>
                <a:srgbClr val="0198CD"/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682580" y="1416676"/>
            <a:ext cx="2318197" cy="2318197"/>
          </a:xfrm>
          <a:prstGeom prst="ellipse">
            <a:avLst/>
          </a:prstGeom>
          <a:ln>
            <a:solidFill>
              <a:srgbClr val="7031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  <p:sp>
        <p:nvSpPr>
          <p:cNvPr id="8" name="TextBox 7"/>
          <p:cNvSpPr txBox="1"/>
          <p:nvPr/>
        </p:nvSpPr>
        <p:spPr>
          <a:xfrm>
            <a:off x="746973" y="1712885"/>
            <a:ext cx="216365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3200" b="1" dirty="0" smtClean="0"/>
              <a:t>Face to face</a:t>
            </a:r>
          </a:p>
          <a:p>
            <a:pPr algn="ctr"/>
            <a:r>
              <a:rPr lang="en-AU" sz="3200" b="1" dirty="0" smtClean="0"/>
              <a:t>teaching </a:t>
            </a:r>
            <a:endParaRPr lang="en-AU" sz="3200" b="1" dirty="0"/>
          </a:p>
        </p:txBody>
      </p:sp>
      <p:sp>
        <p:nvSpPr>
          <p:cNvPr id="11" name="Oval 10"/>
          <p:cNvSpPr/>
          <p:nvPr/>
        </p:nvSpPr>
        <p:spPr>
          <a:xfrm>
            <a:off x="6244107" y="3797121"/>
            <a:ext cx="2318197" cy="2318197"/>
          </a:xfrm>
          <a:prstGeom prst="ellipse">
            <a:avLst/>
          </a:prstGeom>
          <a:ln>
            <a:solidFill>
              <a:srgbClr val="7031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  <p:sp>
        <p:nvSpPr>
          <p:cNvPr id="12" name="TextBox 11"/>
          <p:cNvSpPr txBox="1"/>
          <p:nvPr/>
        </p:nvSpPr>
        <p:spPr>
          <a:xfrm>
            <a:off x="6156102" y="3848629"/>
            <a:ext cx="249850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3200" b="1" dirty="0" smtClean="0"/>
              <a:t>Virtual</a:t>
            </a:r>
          </a:p>
          <a:p>
            <a:pPr algn="ctr"/>
            <a:r>
              <a:rPr lang="en-AU" sz="3200" b="1" dirty="0" smtClean="0"/>
              <a:t>Learning</a:t>
            </a:r>
          </a:p>
          <a:p>
            <a:pPr algn="ctr"/>
            <a:r>
              <a:rPr lang="en-AU" sz="3200" b="1" dirty="0" smtClean="0"/>
              <a:t>Environment</a:t>
            </a:r>
            <a:endParaRPr lang="en-AU" sz="3200" b="1" dirty="0"/>
          </a:p>
        </p:txBody>
      </p:sp>
      <p:sp>
        <p:nvSpPr>
          <p:cNvPr id="13" name="Oval 12"/>
          <p:cNvSpPr/>
          <p:nvPr/>
        </p:nvSpPr>
        <p:spPr>
          <a:xfrm>
            <a:off x="4222123" y="1208467"/>
            <a:ext cx="2318197" cy="2318197"/>
          </a:xfrm>
          <a:prstGeom prst="ellipse">
            <a:avLst/>
          </a:prstGeom>
          <a:ln>
            <a:solidFill>
              <a:srgbClr val="7031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  <p:pic>
        <p:nvPicPr>
          <p:cNvPr id="14" name="Picture 13" descr="C:\Documents and Settings\Paul\Desktop\moodlepic.jpg"/>
          <p:cNvPicPr/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379056" y="1427409"/>
            <a:ext cx="2034623" cy="16635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6" name="Straight Arrow Connector 15"/>
          <p:cNvCxnSpPr/>
          <p:nvPr/>
        </p:nvCxnSpPr>
        <p:spPr>
          <a:xfrm flipV="1">
            <a:off x="3168203" y="2060620"/>
            <a:ext cx="901521" cy="334850"/>
          </a:xfrm>
          <a:prstGeom prst="straightConnector1">
            <a:avLst/>
          </a:prstGeom>
          <a:ln w="76200"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rot="16200000" flipH="1">
            <a:off x="6282744" y="3178935"/>
            <a:ext cx="594575" cy="594574"/>
          </a:xfrm>
          <a:prstGeom prst="straightConnector1">
            <a:avLst/>
          </a:prstGeom>
          <a:ln w="76200"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1403793" y="3863660"/>
            <a:ext cx="4031087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800" b="1" dirty="0" smtClean="0"/>
              <a:t>Moodle is</a:t>
            </a:r>
            <a:r>
              <a:rPr lang="en-AU" sz="2800" dirty="0" smtClean="0"/>
              <a:t>:</a:t>
            </a:r>
          </a:p>
          <a:p>
            <a:r>
              <a:rPr lang="en-AU" sz="2800" b="1" dirty="0" smtClean="0"/>
              <a:t>A</a:t>
            </a:r>
            <a:r>
              <a:rPr lang="en-AU" sz="2800" dirty="0" smtClean="0"/>
              <a:t> </a:t>
            </a:r>
            <a:r>
              <a:rPr lang="en-AU" sz="2800" i="1" dirty="0" smtClean="0"/>
              <a:t>learning management system …</a:t>
            </a:r>
          </a:p>
          <a:p>
            <a:r>
              <a:rPr lang="en-AU" sz="2800" b="1" dirty="0" smtClean="0"/>
              <a:t>For</a:t>
            </a:r>
            <a:r>
              <a:rPr lang="en-AU" sz="2800" dirty="0" smtClean="0"/>
              <a:t>  </a:t>
            </a:r>
            <a:r>
              <a:rPr lang="en-AU" sz="2800" i="1" dirty="0" smtClean="0"/>
              <a:t>blended delivery …</a:t>
            </a:r>
          </a:p>
          <a:p>
            <a:r>
              <a:rPr lang="en-AU" sz="2800" b="1" dirty="0" smtClean="0"/>
              <a:t>With</a:t>
            </a:r>
            <a:r>
              <a:rPr lang="en-AU" sz="2800" dirty="0" smtClean="0"/>
              <a:t> </a:t>
            </a:r>
            <a:r>
              <a:rPr lang="en-AU" sz="2800" i="1" dirty="0" smtClean="0"/>
              <a:t>social constructivist pedagogy</a:t>
            </a:r>
            <a:endParaRPr lang="en-AU" sz="28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6B19C"/>
            </a:gs>
            <a:gs pos="30000">
              <a:srgbClr val="D49E6C"/>
            </a:gs>
            <a:gs pos="70000">
              <a:srgbClr val="A65528"/>
            </a:gs>
            <a:gs pos="100000">
              <a:srgbClr val="663012"/>
            </a:gs>
          </a:gsLst>
          <a:lin ang="135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93949" y="206062"/>
            <a:ext cx="7157434" cy="934528"/>
          </a:xfrm>
        </p:spPr>
        <p:txBody>
          <a:bodyPr>
            <a:normAutofit fontScale="90000"/>
          </a:bodyPr>
          <a:lstStyle/>
          <a:p>
            <a:pPr algn="l"/>
            <a:r>
              <a:rPr lang="en-AU" sz="7200" b="1" dirty="0" smtClean="0">
                <a:solidFill>
                  <a:srgbClr val="0198CD"/>
                </a:solidFill>
              </a:rPr>
              <a:t>Why Use Moodle?</a:t>
            </a:r>
            <a:endParaRPr lang="en-AU" sz="7200" b="1" dirty="0">
              <a:solidFill>
                <a:srgbClr val="0198CD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506828" y="1545465"/>
            <a:ext cx="6349285" cy="50475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AU" sz="2800" b="1" dirty="0" smtClean="0"/>
              <a:t>Stimulates student-centred learning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AU" sz="2800" b="1" dirty="0" smtClean="0"/>
              <a:t>Supports teaching and learning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AU" sz="2800" b="1" dirty="0" smtClean="0"/>
              <a:t>Allows differentiation of task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AU" sz="2800" b="1" dirty="0" smtClean="0"/>
              <a:t>Encourages collaboration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AU" sz="2800" b="1" dirty="0" smtClean="0"/>
              <a:t>Simplifies reporting and assessment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AU" sz="2800" b="1" dirty="0" smtClean="0"/>
              <a:t>Supports progression to university and life-long learning.</a:t>
            </a:r>
          </a:p>
          <a:p>
            <a:pPr marL="514350" indent="-514350">
              <a:buFont typeface="+mj-lt"/>
              <a:buAutoNum type="arabicPeriod"/>
            </a:pPr>
            <a:endParaRPr lang="en-A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6B19C"/>
            </a:gs>
            <a:gs pos="30000">
              <a:srgbClr val="D49E6C"/>
            </a:gs>
            <a:gs pos="70000">
              <a:srgbClr val="A65528"/>
            </a:gs>
            <a:gs pos="100000">
              <a:srgbClr val="663012"/>
            </a:gs>
          </a:gsLst>
          <a:lin ang="135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93949" y="206062"/>
            <a:ext cx="7157434" cy="934528"/>
          </a:xfrm>
        </p:spPr>
        <p:txBody>
          <a:bodyPr>
            <a:normAutofit fontScale="90000"/>
          </a:bodyPr>
          <a:lstStyle/>
          <a:p>
            <a:pPr algn="l"/>
            <a:r>
              <a:rPr lang="en-AU" sz="7200" b="1" dirty="0" smtClean="0">
                <a:solidFill>
                  <a:srgbClr val="0198CD"/>
                </a:solidFill>
              </a:rPr>
              <a:t>Moodle in Practice</a:t>
            </a:r>
            <a:endParaRPr lang="en-AU" sz="7200" b="1" dirty="0">
              <a:solidFill>
                <a:srgbClr val="0198CD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506828" y="1133337"/>
            <a:ext cx="6516710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lnSpc>
                <a:spcPct val="150000"/>
              </a:lnSpc>
            </a:pPr>
            <a:r>
              <a:rPr lang="en-AU" sz="2800" b="1" dirty="0" smtClean="0"/>
              <a:t>1. Stimulates student-centred learning:</a:t>
            </a:r>
          </a:p>
          <a:p>
            <a:pPr marL="514350" indent="-514350">
              <a:lnSpc>
                <a:spcPct val="150000"/>
              </a:lnSpc>
              <a:buFont typeface="Arial" pitchFamily="34" charset="0"/>
              <a:buChar char="•"/>
            </a:pPr>
            <a:r>
              <a:rPr lang="en-AU" sz="2800" b="1" dirty="0" smtClean="0"/>
              <a:t>Forums</a:t>
            </a:r>
          </a:p>
          <a:p>
            <a:pPr marL="514350" indent="-514350">
              <a:lnSpc>
                <a:spcPct val="150000"/>
              </a:lnSpc>
              <a:buFont typeface="Arial" pitchFamily="34" charset="0"/>
              <a:buChar char="•"/>
            </a:pPr>
            <a:r>
              <a:rPr lang="en-AU" sz="2800" b="1" dirty="0" smtClean="0"/>
              <a:t>Community Resources</a:t>
            </a:r>
          </a:p>
          <a:p>
            <a:pPr marL="514350" indent="-514350">
              <a:lnSpc>
                <a:spcPct val="150000"/>
              </a:lnSpc>
              <a:buFont typeface="Arial" pitchFamily="34" charset="0"/>
              <a:buChar char="•"/>
            </a:pPr>
            <a:r>
              <a:rPr lang="en-AU" sz="2800" b="1" dirty="0" smtClean="0"/>
              <a:t>Student-produced material</a:t>
            </a:r>
          </a:p>
          <a:p>
            <a:pPr marL="514350" indent="-514350">
              <a:lnSpc>
                <a:spcPct val="150000"/>
              </a:lnSpc>
            </a:pPr>
            <a:endParaRPr lang="en-AU" sz="2800" b="1" dirty="0" smtClean="0"/>
          </a:p>
          <a:p>
            <a:pPr marL="514350" indent="-514350">
              <a:lnSpc>
                <a:spcPct val="150000"/>
              </a:lnSpc>
            </a:pPr>
            <a:endParaRPr lang="en-AU" sz="2800" b="1" dirty="0" smtClean="0"/>
          </a:p>
          <a:p>
            <a:pPr marL="514350" indent="-514350">
              <a:lnSpc>
                <a:spcPct val="150000"/>
              </a:lnSpc>
            </a:pPr>
            <a:endParaRPr lang="en-AU" sz="2800" b="1" dirty="0" smtClean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075936" y="1797474"/>
            <a:ext cx="1457325" cy="2181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86166" y="3998354"/>
            <a:ext cx="2038350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60679" y="4058724"/>
            <a:ext cx="2590800" cy="72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453493" y="4508947"/>
            <a:ext cx="1609725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6B19C"/>
            </a:gs>
            <a:gs pos="30000">
              <a:srgbClr val="D49E6C"/>
            </a:gs>
            <a:gs pos="70000">
              <a:srgbClr val="A65528"/>
            </a:gs>
            <a:gs pos="100000">
              <a:srgbClr val="663012"/>
            </a:gs>
          </a:gsLst>
          <a:lin ang="135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93949" y="206062"/>
            <a:ext cx="7157434" cy="934528"/>
          </a:xfrm>
        </p:spPr>
        <p:txBody>
          <a:bodyPr>
            <a:normAutofit fontScale="90000"/>
          </a:bodyPr>
          <a:lstStyle/>
          <a:p>
            <a:pPr algn="l"/>
            <a:r>
              <a:rPr lang="en-AU" sz="7200" b="1" dirty="0" smtClean="0">
                <a:solidFill>
                  <a:srgbClr val="0198CD"/>
                </a:solidFill>
              </a:rPr>
              <a:t>Moodle in Practice</a:t>
            </a:r>
            <a:endParaRPr lang="en-AU" sz="7200" b="1" dirty="0">
              <a:solidFill>
                <a:srgbClr val="0198CD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506828" y="1133337"/>
            <a:ext cx="6516710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lnSpc>
                <a:spcPct val="150000"/>
              </a:lnSpc>
            </a:pPr>
            <a:r>
              <a:rPr lang="en-AU" sz="2800" b="1" dirty="0" smtClean="0"/>
              <a:t>2. Supports teaching and learning:</a:t>
            </a:r>
          </a:p>
          <a:p>
            <a:pPr marL="514350" indent="-514350">
              <a:lnSpc>
                <a:spcPct val="150000"/>
              </a:lnSpc>
              <a:buFont typeface="Arial" pitchFamily="34" charset="0"/>
              <a:buChar char="•"/>
            </a:pPr>
            <a:r>
              <a:rPr lang="en-AU" sz="2800" b="1" dirty="0" smtClean="0"/>
              <a:t>Centralised resources</a:t>
            </a:r>
          </a:p>
          <a:p>
            <a:pPr marL="514350" indent="-514350">
              <a:lnSpc>
                <a:spcPct val="150000"/>
              </a:lnSpc>
              <a:buFont typeface="Arial" pitchFamily="34" charset="0"/>
              <a:buChar char="•"/>
            </a:pPr>
            <a:r>
              <a:rPr lang="en-AU" sz="2800" b="1" dirty="0" smtClean="0"/>
              <a:t>Discussion facilities</a:t>
            </a:r>
          </a:p>
          <a:p>
            <a:pPr marL="514350" indent="-514350">
              <a:lnSpc>
                <a:spcPct val="150000"/>
              </a:lnSpc>
              <a:buFont typeface="Arial" pitchFamily="34" charset="0"/>
              <a:buChar char="•"/>
            </a:pPr>
            <a:r>
              <a:rPr lang="en-AU" sz="2800" b="1" dirty="0" smtClean="0"/>
              <a:t>Feedback</a:t>
            </a:r>
          </a:p>
          <a:p>
            <a:pPr marL="514350" indent="-514350">
              <a:lnSpc>
                <a:spcPct val="150000"/>
              </a:lnSpc>
            </a:pPr>
            <a:endParaRPr lang="en-AU" sz="2800" b="1" dirty="0" smtClean="0"/>
          </a:p>
          <a:p>
            <a:pPr marL="514350" indent="-514350">
              <a:lnSpc>
                <a:spcPct val="150000"/>
              </a:lnSpc>
            </a:pPr>
            <a:endParaRPr lang="en-AU" sz="2800" b="1" dirty="0" smtClean="0"/>
          </a:p>
          <a:p>
            <a:pPr marL="514350" indent="-514350">
              <a:lnSpc>
                <a:spcPct val="150000"/>
              </a:lnSpc>
            </a:pPr>
            <a:endParaRPr lang="en-AU" sz="2800" b="1" dirty="0" smtClean="0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00789" y="3795166"/>
            <a:ext cx="3548331" cy="28825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25087" y="1862541"/>
            <a:ext cx="2857500" cy="181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65800" y="4221923"/>
            <a:ext cx="3762375" cy="809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6B19C"/>
            </a:gs>
            <a:gs pos="30000">
              <a:srgbClr val="D49E6C"/>
            </a:gs>
            <a:gs pos="70000">
              <a:srgbClr val="A65528"/>
            </a:gs>
            <a:gs pos="100000">
              <a:srgbClr val="663012"/>
            </a:gs>
          </a:gsLst>
          <a:lin ang="135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93949" y="206062"/>
            <a:ext cx="7157434" cy="934528"/>
          </a:xfrm>
        </p:spPr>
        <p:txBody>
          <a:bodyPr>
            <a:normAutofit fontScale="90000"/>
          </a:bodyPr>
          <a:lstStyle/>
          <a:p>
            <a:pPr algn="l"/>
            <a:r>
              <a:rPr lang="en-AU" sz="7200" b="1" dirty="0" smtClean="0">
                <a:solidFill>
                  <a:srgbClr val="0198CD"/>
                </a:solidFill>
              </a:rPr>
              <a:t>Moodle in Practice</a:t>
            </a:r>
            <a:endParaRPr lang="en-AU" sz="7200" b="1" dirty="0">
              <a:solidFill>
                <a:srgbClr val="0198CD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506828" y="1133337"/>
            <a:ext cx="6516710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lnSpc>
                <a:spcPct val="150000"/>
              </a:lnSpc>
            </a:pPr>
            <a:r>
              <a:rPr lang="en-AU" sz="2800" b="1" dirty="0" smtClean="0"/>
              <a:t>3. Allows differentiation of tasks:</a:t>
            </a:r>
          </a:p>
          <a:p>
            <a:pPr marL="514350" indent="-514350">
              <a:lnSpc>
                <a:spcPct val="150000"/>
              </a:lnSpc>
              <a:buFont typeface="Arial" pitchFamily="34" charset="0"/>
              <a:buChar char="•"/>
            </a:pPr>
            <a:r>
              <a:rPr lang="en-AU" sz="2800" b="1" dirty="0" smtClean="0"/>
              <a:t>Individualised work</a:t>
            </a:r>
          </a:p>
          <a:p>
            <a:pPr marL="514350" indent="-514350">
              <a:lnSpc>
                <a:spcPct val="150000"/>
              </a:lnSpc>
              <a:buFont typeface="Arial" pitchFamily="34" charset="0"/>
              <a:buChar char="•"/>
            </a:pPr>
            <a:r>
              <a:rPr lang="en-AU" sz="2800" b="1" dirty="0" smtClean="0"/>
              <a:t>Grades and outcomes</a:t>
            </a:r>
          </a:p>
          <a:p>
            <a:pPr marL="514350" indent="-514350">
              <a:lnSpc>
                <a:spcPct val="150000"/>
              </a:lnSpc>
              <a:buFont typeface="Arial" pitchFamily="34" charset="0"/>
              <a:buChar char="•"/>
            </a:pPr>
            <a:r>
              <a:rPr lang="en-AU" sz="2800" b="1" dirty="0" smtClean="0"/>
              <a:t>Self-pacing</a:t>
            </a:r>
          </a:p>
          <a:p>
            <a:pPr marL="514350" indent="-514350">
              <a:lnSpc>
                <a:spcPct val="150000"/>
              </a:lnSpc>
            </a:pPr>
            <a:endParaRPr lang="en-AU" sz="2800" b="1" dirty="0" smtClean="0"/>
          </a:p>
          <a:p>
            <a:pPr marL="514350" indent="-514350">
              <a:lnSpc>
                <a:spcPct val="150000"/>
              </a:lnSpc>
            </a:pPr>
            <a:endParaRPr lang="en-AU" sz="2800" b="1" dirty="0" smtClean="0"/>
          </a:p>
          <a:p>
            <a:pPr marL="514350" indent="-514350">
              <a:lnSpc>
                <a:spcPct val="150000"/>
              </a:lnSpc>
            </a:pPr>
            <a:endParaRPr lang="en-AU" sz="2800" b="1" dirty="0" smtClean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635782" y="1832958"/>
            <a:ext cx="3152775" cy="2419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5517" y="4406655"/>
            <a:ext cx="1295400" cy="98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230133" y="4289134"/>
            <a:ext cx="3000375" cy="752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6B19C"/>
            </a:gs>
            <a:gs pos="30000">
              <a:srgbClr val="D49E6C"/>
            </a:gs>
            <a:gs pos="70000">
              <a:srgbClr val="A65528"/>
            </a:gs>
            <a:gs pos="100000">
              <a:srgbClr val="663012"/>
            </a:gs>
          </a:gsLst>
          <a:lin ang="135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93949" y="206062"/>
            <a:ext cx="7157434" cy="934528"/>
          </a:xfrm>
        </p:spPr>
        <p:txBody>
          <a:bodyPr>
            <a:normAutofit fontScale="90000"/>
          </a:bodyPr>
          <a:lstStyle/>
          <a:p>
            <a:pPr algn="l"/>
            <a:r>
              <a:rPr lang="en-AU" sz="7200" b="1" dirty="0" smtClean="0">
                <a:solidFill>
                  <a:srgbClr val="0198CD"/>
                </a:solidFill>
              </a:rPr>
              <a:t>Moodle in Practice</a:t>
            </a:r>
            <a:endParaRPr lang="en-AU" sz="7200" b="1" dirty="0">
              <a:solidFill>
                <a:srgbClr val="0198CD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506828" y="1133337"/>
            <a:ext cx="6516710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lnSpc>
                <a:spcPct val="150000"/>
              </a:lnSpc>
            </a:pPr>
            <a:r>
              <a:rPr lang="en-AU" sz="2800" b="1" dirty="0" smtClean="0"/>
              <a:t>4. Encourages collaboration:</a:t>
            </a:r>
          </a:p>
          <a:p>
            <a:pPr marL="514350" indent="-514350">
              <a:lnSpc>
                <a:spcPct val="150000"/>
              </a:lnSpc>
              <a:buFont typeface="Arial" pitchFamily="34" charset="0"/>
              <a:buChar char="•"/>
            </a:pPr>
            <a:r>
              <a:rPr lang="en-AU" sz="2800" b="1" dirty="0" smtClean="0"/>
              <a:t>Wiki</a:t>
            </a:r>
          </a:p>
          <a:p>
            <a:pPr marL="514350" indent="-514350">
              <a:lnSpc>
                <a:spcPct val="150000"/>
              </a:lnSpc>
              <a:buFont typeface="Arial" pitchFamily="34" charset="0"/>
              <a:buChar char="•"/>
            </a:pPr>
            <a:r>
              <a:rPr lang="en-AU" sz="2800" b="1" dirty="0" smtClean="0"/>
              <a:t>Group work</a:t>
            </a:r>
          </a:p>
          <a:p>
            <a:pPr marL="514350" indent="-514350">
              <a:lnSpc>
                <a:spcPct val="150000"/>
              </a:lnSpc>
              <a:buFont typeface="Arial" pitchFamily="34" charset="0"/>
              <a:buChar char="•"/>
            </a:pPr>
            <a:r>
              <a:rPr lang="en-AU" sz="2800" b="1" dirty="0" smtClean="0"/>
              <a:t>Community</a:t>
            </a:r>
          </a:p>
          <a:p>
            <a:pPr marL="514350" indent="-514350">
              <a:lnSpc>
                <a:spcPct val="150000"/>
              </a:lnSpc>
            </a:pPr>
            <a:endParaRPr lang="en-AU" sz="2800" b="1" dirty="0" smtClean="0"/>
          </a:p>
          <a:p>
            <a:pPr marL="514350" indent="-514350">
              <a:lnSpc>
                <a:spcPct val="150000"/>
              </a:lnSpc>
            </a:pPr>
            <a:endParaRPr lang="en-AU" sz="2800" b="1" dirty="0" smtClean="0"/>
          </a:p>
          <a:p>
            <a:pPr marL="514350" indent="-514350">
              <a:lnSpc>
                <a:spcPct val="150000"/>
              </a:lnSpc>
            </a:pPr>
            <a:endParaRPr lang="en-AU" sz="2800" b="1" dirty="0" smtClean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62235" y="3078520"/>
            <a:ext cx="2390775" cy="258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60312" y="1974090"/>
            <a:ext cx="1876425" cy="51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90750" y="4077170"/>
            <a:ext cx="2933700" cy="174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6B19C"/>
            </a:gs>
            <a:gs pos="30000">
              <a:srgbClr val="D49E6C"/>
            </a:gs>
            <a:gs pos="70000">
              <a:srgbClr val="A65528"/>
            </a:gs>
            <a:gs pos="100000">
              <a:srgbClr val="663012"/>
            </a:gs>
          </a:gsLst>
          <a:lin ang="135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93949" y="206062"/>
            <a:ext cx="7157434" cy="934528"/>
          </a:xfrm>
        </p:spPr>
        <p:txBody>
          <a:bodyPr>
            <a:normAutofit fontScale="90000"/>
          </a:bodyPr>
          <a:lstStyle/>
          <a:p>
            <a:pPr algn="l"/>
            <a:r>
              <a:rPr lang="en-AU" sz="7200" b="1" dirty="0" smtClean="0">
                <a:solidFill>
                  <a:srgbClr val="0198CD"/>
                </a:solidFill>
              </a:rPr>
              <a:t>Moodle in Practice</a:t>
            </a:r>
            <a:endParaRPr lang="en-AU" sz="7200" b="1" dirty="0">
              <a:solidFill>
                <a:srgbClr val="0198CD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506828" y="1133337"/>
            <a:ext cx="6516710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lnSpc>
                <a:spcPct val="150000"/>
              </a:lnSpc>
            </a:pPr>
            <a:r>
              <a:rPr lang="en-AU" sz="2800" b="1" dirty="0" smtClean="0"/>
              <a:t>5. Simplifies reporting and assessment:</a:t>
            </a:r>
          </a:p>
          <a:p>
            <a:pPr marL="514350" indent="-514350">
              <a:lnSpc>
                <a:spcPct val="150000"/>
              </a:lnSpc>
              <a:buFont typeface="Arial" pitchFamily="34" charset="0"/>
              <a:buChar char="•"/>
            </a:pPr>
            <a:r>
              <a:rPr lang="en-AU" sz="2800" b="1" dirty="0" smtClean="0"/>
              <a:t>Powerful  grade book</a:t>
            </a:r>
          </a:p>
          <a:p>
            <a:pPr marL="514350" indent="-514350">
              <a:lnSpc>
                <a:spcPct val="150000"/>
              </a:lnSpc>
              <a:buFont typeface="Arial" pitchFamily="34" charset="0"/>
              <a:buChar char="•"/>
            </a:pPr>
            <a:r>
              <a:rPr lang="en-AU" sz="2800" b="1" dirty="0" smtClean="0"/>
              <a:t>Student grade-emails</a:t>
            </a:r>
          </a:p>
          <a:p>
            <a:pPr marL="514350" indent="-514350">
              <a:lnSpc>
                <a:spcPct val="150000"/>
              </a:lnSpc>
              <a:buFont typeface="Arial" pitchFamily="34" charset="0"/>
              <a:buChar char="•"/>
            </a:pPr>
            <a:r>
              <a:rPr lang="en-AU" sz="2800" b="1" dirty="0" smtClean="0"/>
              <a:t>Customisable </a:t>
            </a:r>
          </a:p>
          <a:p>
            <a:pPr marL="514350" indent="-514350">
              <a:lnSpc>
                <a:spcPct val="150000"/>
              </a:lnSpc>
            </a:pPr>
            <a:endParaRPr lang="en-AU" sz="2800" b="1" dirty="0" smtClean="0"/>
          </a:p>
          <a:p>
            <a:pPr marL="514350" indent="-514350">
              <a:lnSpc>
                <a:spcPct val="150000"/>
              </a:lnSpc>
            </a:pPr>
            <a:endParaRPr lang="en-AU" sz="2800" b="1" dirty="0" smtClean="0"/>
          </a:p>
          <a:p>
            <a:pPr marL="514350" indent="-514350">
              <a:lnSpc>
                <a:spcPct val="150000"/>
              </a:lnSpc>
            </a:pPr>
            <a:endParaRPr lang="en-AU" sz="2800" b="1" dirty="0" smtClean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1982" y="2026142"/>
            <a:ext cx="3000375" cy="2419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70997" y="3914574"/>
            <a:ext cx="1971675" cy="242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45648" y="4552950"/>
            <a:ext cx="4448175" cy="1409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6B19C"/>
            </a:gs>
            <a:gs pos="30000">
              <a:srgbClr val="D49E6C"/>
            </a:gs>
            <a:gs pos="70000">
              <a:srgbClr val="A65528"/>
            </a:gs>
            <a:gs pos="100000">
              <a:srgbClr val="663012"/>
            </a:gs>
          </a:gsLst>
          <a:lin ang="135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93949" y="206062"/>
            <a:ext cx="7157434" cy="934528"/>
          </a:xfrm>
        </p:spPr>
        <p:txBody>
          <a:bodyPr>
            <a:normAutofit fontScale="90000"/>
          </a:bodyPr>
          <a:lstStyle/>
          <a:p>
            <a:pPr algn="l"/>
            <a:r>
              <a:rPr lang="en-AU" sz="7200" b="1" dirty="0" smtClean="0">
                <a:solidFill>
                  <a:srgbClr val="0198CD"/>
                </a:solidFill>
              </a:rPr>
              <a:t>Moodle in Practice</a:t>
            </a:r>
            <a:endParaRPr lang="en-AU" sz="7200" b="1" dirty="0">
              <a:solidFill>
                <a:srgbClr val="0198CD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506828" y="1133337"/>
            <a:ext cx="6516710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lnSpc>
                <a:spcPct val="150000"/>
              </a:lnSpc>
            </a:pPr>
            <a:r>
              <a:rPr lang="en-AU" sz="2800" b="1" dirty="0" smtClean="0"/>
              <a:t>6. Supports progression to university and life-long learning:</a:t>
            </a:r>
          </a:p>
          <a:p>
            <a:pPr marL="514350" indent="-514350">
              <a:lnSpc>
                <a:spcPct val="150000"/>
              </a:lnSpc>
            </a:pPr>
            <a:endParaRPr lang="en-AU" sz="2800" b="1" dirty="0" smtClean="0"/>
          </a:p>
          <a:p>
            <a:pPr marL="514350" indent="-514350">
              <a:lnSpc>
                <a:spcPct val="150000"/>
              </a:lnSpc>
            </a:pPr>
            <a:endParaRPr lang="en-AU" sz="2800" b="1" dirty="0" smtClean="0"/>
          </a:p>
          <a:p>
            <a:pPr marL="514350" indent="-514350">
              <a:lnSpc>
                <a:spcPct val="150000"/>
              </a:lnSpc>
            </a:pPr>
            <a:endParaRPr lang="en-AU" sz="2800" b="1" dirty="0" smtClean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25483" y="1826857"/>
            <a:ext cx="2651318" cy="2155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469865" y="4210510"/>
            <a:ext cx="5124450" cy="212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48928" y="2733365"/>
            <a:ext cx="2654711" cy="259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Office Theme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338</TotalTime>
  <Words>202</Words>
  <Application>Microsoft Office PowerPoint</Application>
  <PresentationFormat>On-screen Show (4:3)</PresentationFormat>
  <Paragraphs>69</Paragraphs>
  <Slides>11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2_Office Theme</vt:lpstr>
      <vt:lpstr>Using Moodle</vt:lpstr>
      <vt:lpstr>What is Moodle?</vt:lpstr>
      <vt:lpstr>Why Use Moodle?</vt:lpstr>
      <vt:lpstr>Moodle in Practice</vt:lpstr>
      <vt:lpstr>Moodle in Practice</vt:lpstr>
      <vt:lpstr>Moodle in Practice</vt:lpstr>
      <vt:lpstr>Moodle in Practice</vt:lpstr>
      <vt:lpstr>Moodle in Practice</vt:lpstr>
      <vt:lpstr>Moodle in Practice</vt:lpstr>
      <vt:lpstr>To take-away:</vt:lpstr>
      <vt:lpstr>Thank you</vt:lpstr>
    </vt:vector>
  </TitlesOfParts>
  <Company>Sydney Boys High School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Paul Ganderton</dc:creator>
  <cp:lastModifiedBy>James W Rudd</cp:lastModifiedBy>
  <cp:revision>37</cp:revision>
  <dcterms:created xsi:type="dcterms:W3CDTF">2007-11-05T12:14:05Z</dcterms:created>
  <dcterms:modified xsi:type="dcterms:W3CDTF">2007-12-10T22:58:44Z</dcterms:modified>
</cp:coreProperties>
</file>