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8CD"/>
    <a:srgbClr val="703120"/>
    <a:srgbClr val="4A1B1A"/>
    <a:srgbClr val="351413"/>
    <a:srgbClr val="2E11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306" autoAdjust="0"/>
  </p:normalViewPr>
  <p:slideViewPr>
    <p:cSldViewPr snapToGrid="0">
      <p:cViewPr varScale="1">
        <p:scale>
          <a:sx n="86" d="100"/>
          <a:sy n="86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3426" y="-108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77D56-5967-4CBB-A639-EBB529768C98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Prepared by Paul Ganderton</a:t>
            </a:r>
            <a:endParaRPr lang="en-AU" dirty="0"/>
          </a:p>
        </p:txBody>
      </p:sp>
      <p:pic>
        <p:nvPicPr>
          <p:cNvPr id="9" name="Picture 4" descr="H:\Documents\Moodle\TechKnowTour\Pics\Mood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205" y="1"/>
            <a:ext cx="696904" cy="631695"/>
          </a:xfrm>
          <a:prstGeom prst="rect">
            <a:avLst/>
          </a:prstGeom>
          <a:noFill/>
        </p:spPr>
      </p:pic>
      <p:sp>
        <p:nvSpPr>
          <p:cNvPr id="11" name="Slide Number Placeholder 9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C7619-6DBA-4C6B-A04A-CBC4BD22E23B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Header Placeholder 1"/>
          <p:cNvSpPr>
            <a:spLocks noGrp="1"/>
          </p:cNvSpPr>
          <p:nvPr>
            <p:ph type="hdr" sz="quarter"/>
          </p:nvPr>
        </p:nvSpPr>
        <p:spPr>
          <a:xfrm>
            <a:off x="819922" y="-1"/>
            <a:ext cx="3857100" cy="709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AU" sz="1800" b="1" u="sng" dirty="0" smtClean="0"/>
              <a:t>Term 4 CC Day 2007</a:t>
            </a:r>
          </a:p>
          <a:p>
            <a:r>
              <a:rPr lang="en-AU" sz="1600" dirty="0" smtClean="0"/>
              <a:t>Sydney Boys: </a:t>
            </a:r>
            <a:r>
              <a:rPr lang="en-AU" sz="1600" b="1" dirty="0" smtClean="0"/>
              <a:t>Using Moodle</a:t>
            </a:r>
            <a:endParaRPr lang="en-AU" sz="1600" b="1" dirty="0"/>
          </a:p>
        </p:txBody>
      </p:sp>
      <p:pic>
        <p:nvPicPr>
          <p:cNvPr id="13" name="Picture 2" descr="P:\SchoolResources\CrestBW.e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000" y="11875"/>
            <a:ext cx="672964" cy="78377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ED8B2-A6E6-47F1-9425-BFEB65FF601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BD390-7647-4F5A-99C6-F6776A87434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BD390-7647-4F5A-99C6-F6776A874342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BD390-7647-4F5A-99C6-F6776A874342}" type="slidenum">
              <a:rPr lang="en-AU" smtClean="0"/>
              <a:pPr/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Moodle sites – up to 35000</a:t>
            </a:r>
          </a:p>
          <a:p>
            <a:r>
              <a:rPr lang="en-AU" dirty="0" smtClean="0"/>
              <a:t>Map – deployment of Moodle to Oct 2007</a:t>
            </a:r>
          </a:p>
          <a:p>
            <a:r>
              <a:rPr lang="en-AU" dirty="0" smtClean="0"/>
              <a:t>Graph – study of participation vs grade score for use of VLE – 2005,</a:t>
            </a:r>
            <a:r>
              <a:rPr lang="en-AU" baseline="0" dirty="0" smtClean="0"/>
              <a:t> </a:t>
            </a:r>
            <a:r>
              <a:rPr lang="en-AU" dirty="0" smtClean="0"/>
              <a:t>Humboldt Uni, USA – Blackboard</a:t>
            </a:r>
            <a:r>
              <a:rPr lang="en-AU" baseline="0" dirty="0" smtClean="0"/>
              <a:t> vs Moodle.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BD390-7647-4F5A-99C6-F6776A874342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198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8540" y="6356350"/>
            <a:ext cx="1712259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3364" y="6356350"/>
            <a:ext cx="1667435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10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3364" y="6356350"/>
            <a:ext cx="1667435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1646" y="6356350"/>
            <a:ext cx="1739153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198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37759" cy="1898180"/>
          </a:xfrm>
          <a:prstGeom prst="rect">
            <a:avLst/>
          </a:prstGeom>
          <a:noFill/>
        </p:spPr>
      </p:pic>
      <p:pic>
        <p:nvPicPr>
          <p:cNvPr id="12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076843" y="4526548"/>
            <a:ext cx="1752129" cy="20647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1294" y="6356350"/>
            <a:ext cx="1649506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5434" y="6356350"/>
            <a:ext cx="1685365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9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5434" y="6356350"/>
            <a:ext cx="1685365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11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470" y="6356350"/>
            <a:ext cx="1694329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12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224" y="6356350"/>
            <a:ext cx="1631576" cy="365125"/>
          </a:xfrm>
        </p:spPr>
        <p:txBody>
          <a:bodyPr/>
          <a:lstStyle/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4" descr="H:\Documents\Moodle\TechKnowTour\Pics\Moodle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252" y="0"/>
            <a:ext cx="1026543" cy="833518"/>
          </a:xfrm>
          <a:prstGeom prst="rect">
            <a:avLst/>
          </a:prstGeom>
          <a:noFill/>
        </p:spPr>
      </p:pic>
      <p:pic>
        <p:nvPicPr>
          <p:cNvPr id="10" name="Picture 2" descr="P:\SchoolResources\CrestColour.em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532" y="5826640"/>
            <a:ext cx="821080" cy="9675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E3AE4-2030-458A-9AAB-013EA5188A94}" type="datetimeFigureOut">
              <a:rPr lang="en-US" smtClean="0"/>
              <a:pPr/>
              <a:t>12/11/2007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7F7CD-D280-4159-8C7F-21FAA451C45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198C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7200" b="1" dirty="0" smtClean="0">
                <a:solidFill>
                  <a:srgbClr val="0198CD"/>
                </a:solidFill>
              </a:rPr>
              <a:t>Using Moodle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To take-away: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913" y="1596980"/>
            <a:ext cx="83970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  <a:buFont typeface="+mj-lt"/>
              <a:buAutoNum type="arabicPeriod"/>
            </a:pPr>
            <a:r>
              <a:rPr lang="en-AU" sz="4800" b="1" dirty="0" smtClean="0"/>
              <a:t>Planning</a:t>
            </a:r>
          </a:p>
          <a:p>
            <a:pPr marL="914400" indent="-914400">
              <a:lnSpc>
                <a:spcPct val="150000"/>
              </a:lnSpc>
              <a:buFont typeface="+mj-lt"/>
              <a:buAutoNum type="arabicPeriod"/>
            </a:pPr>
            <a:r>
              <a:rPr lang="en-AU" sz="4800" b="1" dirty="0" smtClean="0"/>
              <a:t>Pedagogy</a:t>
            </a:r>
          </a:p>
          <a:p>
            <a:pPr marL="914400" indent="-914400">
              <a:lnSpc>
                <a:spcPct val="150000"/>
              </a:lnSpc>
              <a:buFont typeface="+mj-lt"/>
              <a:buAutoNum type="arabicPeriod"/>
            </a:pPr>
            <a:r>
              <a:rPr lang="en-AU" sz="4800" b="1" dirty="0" smtClean="0"/>
              <a:t>Progression</a:t>
            </a:r>
          </a:p>
          <a:p>
            <a:endParaRPr lang="en-AU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719552" cy="1470025"/>
          </a:xfrm>
        </p:spPr>
        <p:txBody>
          <a:bodyPr>
            <a:normAutofit/>
          </a:bodyPr>
          <a:lstStyle/>
          <a:p>
            <a:r>
              <a:rPr lang="en-AU" sz="7200" b="1" dirty="0" smtClean="0">
                <a:solidFill>
                  <a:srgbClr val="0198CD"/>
                </a:solidFill>
              </a:rPr>
              <a:t>Thank you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9229" y="200897"/>
            <a:ext cx="24098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228823" y="218942"/>
            <a:ext cx="108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 smtClean="0"/>
              <a:t>Life </a:t>
            </a:r>
          </a:p>
          <a:p>
            <a:pPr algn="r"/>
            <a:r>
              <a:rPr lang="en-AU" b="1" dirty="0" smtClean="0"/>
              <a:t>Before</a:t>
            </a:r>
          </a:p>
          <a:p>
            <a:pPr algn="r"/>
            <a:r>
              <a:rPr lang="en-AU" b="1" dirty="0" smtClean="0"/>
              <a:t>Moodle</a:t>
            </a:r>
            <a:endParaRPr lang="en-AU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578" y="3926043"/>
            <a:ext cx="2423374" cy="270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663781" y="5690317"/>
            <a:ext cx="108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Life </a:t>
            </a:r>
          </a:p>
          <a:p>
            <a:r>
              <a:rPr lang="en-AU" b="1" dirty="0" smtClean="0"/>
              <a:t>After</a:t>
            </a:r>
          </a:p>
          <a:p>
            <a:r>
              <a:rPr lang="en-AU" b="1" dirty="0" smtClean="0"/>
              <a:t>Moodle</a:t>
            </a:r>
            <a:endParaRPr lang="en-AU" b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6577" y="6606862"/>
            <a:ext cx="251138" cy="2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778837" y="6488668"/>
            <a:ext cx="99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chemeClr val="bg1"/>
                </a:solidFill>
              </a:rPr>
              <a:t>©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sz="1100" dirty="0" smtClean="0">
                <a:solidFill>
                  <a:schemeClr val="bg1"/>
                </a:solidFill>
              </a:rPr>
              <a:t>PSG 2007</a:t>
            </a:r>
            <a:endParaRPr lang="en-AU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What is Moodle?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2580" y="1416676"/>
            <a:ext cx="2318197" cy="2318197"/>
          </a:xfrm>
          <a:prstGeom prst="ellipse">
            <a:avLst/>
          </a:prstGeom>
          <a:ln>
            <a:solidFill>
              <a:srgbClr val="7031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46973" y="1712885"/>
            <a:ext cx="2163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/>
              <a:t>Face to face</a:t>
            </a:r>
          </a:p>
          <a:p>
            <a:pPr algn="ctr"/>
            <a:r>
              <a:rPr lang="en-AU" sz="3200" b="1" dirty="0" smtClean="0"/>
              <a:t>teaching </a:t>
            </a:r>
            <a:endParaRPr lang="en-AU" sz="3200" b="1" dirty="0"/>
          </a:p>
        </p:txBody>
      </p:sp>
      <p:sp>
        <p:nvSpPr>
          <p:cNvPr id="11" name="Oval 10"/>
          <p:cNvSpPr/>
          <p:nvPr/>
        </p:nvSpPr>
        <p:spPr>
          <a:xfrm>
            <a:off x="6244107" y="3797121"/>
            <a:ext cx="2318197" cy="2318197"/>
          </a:xfrm>
          <a:prstGeom prst="ellipse">
            <a:avLst/>
          </a:prstGeom>
          <a:ln>
            <a:solidFill>
              <a:srgbClr val="7031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02" y="3848629"/>
            <a:ext cx="2498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/>
              <a:t>Virtual</a:t>
            </a:r>
          </a:p>
          <a:p>
            <a:pPr algn="ctr"/>
            <a:r>
              <a:rPr lang="en-AU" sz="3200" b="1" dirty="0" smtClean="0"/>
              <a:t>Learning</a:t>
            </a:r>
          </a:p>
          <a:p>
            <a:pPr algn="ctr"/>
            <a:r>
              <a:rPr lang="en-AU" sz="3200" b="1" dirty="0" smtClean="0"/>
              <a:t>Environment</a:t>
            </a:r>
            <a:endParaRPr lang="en-AU" sz="3200" b="1" dirty="0"/>
          </a:p>
        </p:txBody>
      </p:sp>
      <p:sp>
        <p:nvSpPr>
          <p:cNvPr id="13" name="Oval 12"/>
          <p:cNvSpPr/>
          <p:nvPr/>
        </p:nvSpPr>
        <p:spPr>
          <a:xfrm>
            <a:off x="4222123" y="1208467"/>
            <a:ext cx="2318197" cy="2318197"/>
          </a:xfrm>
          <a:prstGeom prst="ellipse">
            <a:avLst/>
          </a:prstGeom>
          <a:ln>
            <a:solidFill>
              <a:srgbClr val="7031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4" name="Picture 13" descr="C:\Documents and Settings\Paul\Desktop\moodlepic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79056" y="1427409"/>
            <a:ext cx="2034623" cy="166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V="1">
            <a:off x="3168203" y="2060620"/>
            <a:ext cx="901521" cy="334850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6282744" y="3178935"/>
            <a:ext cx="594575" cy="594574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03793" y="3863660"/>
            <a:ext cx="4031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/>
              <a:t>Moodle is</a:t>
            </a:r>
            <a:r>
              <a:rPr lang="en-AU" sz="2800" dirty="0" smtClean="0"/>
              <a:t>:</a:t>
            </a:r>
          </a:p>
          <a:p>
            <a:r>
              <a:rPr lang="en-AU" sz="2800" b="1" dirty="0" smtClean="0"/>
              <a:t>A</a:t>
            </a:r>
            <a:r>
              <a:rPr lang="en-AU" sz="2800" dirty="0" smtClean="0"/>
              <a:t> </a:t>
            </a:r>
            <a:r>
              <a:rPr lang="en-AU" sz="2800" i="1" dirty="0" smtClean="0"/>
              <a:t>learning management system …</a:t>
            </a:r>
          </a:p>
          <a:p>
            <a:r>
              <a:rPr lang="en-AU" sz="2800" b="1" dirty="0" smtClean="0"/>
              <a:t>For</a:t>
            </a:r>
            <a:r>
              <a:rPr lang="en-AU" sz="2800" dirty="0" smtClean="0"/>
              <a:t>  </a:t>
            </a:r>
            <a:r>
              <a:rPr lang="en-AU" sz="2800" i="1" dirty="0" smtClean="0"/>
              <a:t>blended delivery …</a:t>
            </a:r>
          </a:p>
          <a:p>
            <a:r>
              <a:rPr lang="en-AU" sz="2800" b="1" dirty="0" smtClean="0"/>
              <a:t>With</a:t>
            </a:r>
            <a:r>
              <a:rPr lang="en-AU" sz="2800" dirty="0" smtClean="0"/>
              <a:t> </a:t>
            </a:r>
            <a:r>
              <a:rPr lang="en-AU" sz="2800" i="1" dirty="0" smtClean="0"/>
              <a:t>social constructivist pedagogy</a:t>
            </a:r>
            <a:endParaRPr lang="en-A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Why Use Moodle?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545465"/>
            <a:ext cx="6349285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Stimulates student-centred learning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Supports teaching and learning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Allows differentiation of task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Encourages collaboration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Simplifies reporting and assessment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800" b="1" dirty="0" smtClean="0"/>
              <a:t>Supports progression to university and life-long learning.</a:t>
            </a:r>
          </a:p>
          <a:p>
            <a:pPr marL="514350" indent="-514350">
              <a:buFont typeface="+mj-lt"/>
              <a:buAutoNum type="arabicPeriod"/>
            </a:pP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1. Stimulates student-centred learning: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Forums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Community Resources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Student-produced material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5936" y="1797474"/>
            <a:ext cx="14573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6166" y="3998354"/>
            <a:ext cx="20383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0679" y="4058724"/>
            <a:ext cx="25908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3493" y="4508947"/>
            <a:ext cx="1609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2. Supports teaching and learning: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Centralised resources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Discussion facilities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Feedback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0789" y="3795166"/>
            <a:ext cx="3548331" cy="288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5087" y="1862541"/>
            <a:ext cx="28575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800" y="4221923"/>
            <a:ext cx="37623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3. Allows differentiation of tasks: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Individualised work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Grades and outcomes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Self-pacing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5782" y="1832958"/>
            <a:ext cx="31527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5517" y="4406655"/>
            <a:ext cx="1295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0133" y="4289134"/>
            <a:ext cx="30003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4. Encourages collaboration: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Wiki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Group work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Community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2235" y="3078520"/>
            <a:ext cx="23907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312" y="1974090"/>
            <a:ext cx="18764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0750" y="4077170"/>
            <a:ext cx="29337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5. Simplifies reporting and assessment: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Powerful  grade book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Student grade-emails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800" b="1" dirty="0" smtClean="0"/>
              <a:t>Customisable 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1982" y="2026142"/>
            <a:ext cx="30003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0997" y="3914574"/>
            <a:ext cx="19716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45648" y="4552950"/>
            <a:ext cx="44481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949" y="206062"/>
            <a:ext cx="7157434" cy="934528"/>
          </a:xfrm>
        </p:spPr>
        <p:txBody>
          <a:bodyPr>
            <a:normAutofit fontScale="90000"/>
          </a:bodyPr>
          <a:lstStyle/>
          <a:p>
            <a:pPr algn="l"/>
            <a:r>
              <a:rPr lang="en-AU" sz="7200" b="1" dirty="0" smtClean="0">
                <a:solidFill>
                  <a:srgbClr val="0198CD"/>
                </a:solidFill>
              </a:rPr>
              <a:t>Moodle in Practice</a:t>
            </a:r>
            <a:endParaRPr lang="en-AU" sz="7200" b="1" dirty="0">
              <a:solidFill>
                <a:srgbClr val="0198C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828" y="1133337"/>
            <a:ext cx="65167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AU" sz="2800" b="1" dirty="0" smtClean="0"/>
              <a:t>6. Supports progression to university and life-long learning:</a:t>
            </a:r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  <a:p>
            <a:pPr marL="514350" indent="-514350">
              <a:lnSpc>
                <a:spcPct val="150000"/>
              </a:lnSpc>
            </a:pPr>
            <a:endParaRPr lang="en-AU" sz="28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5483" y="1826857"/>
            <a:ext cx="2651318" cy="215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9865" y="4210510"/>
            <a:ext cx="51244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8928" y="2733365"/>
            <a:ext cx="2654711" cy="259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202</Words>
  <Application>Microsoft Office PowerPoint</Application>
  <PresentationFormat>On-screen Show (4:3)</PresentationFormat>
  <Paragraphs>69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2_Office Theme</vt:lpstr>
      <vt:lpstr>Using Moodle</vt:lpstr>
      <vt:lpstr>What is Moodle?</vt:lpstr>
      <vt:lpstr>Why Use Moodle?</vt:lpstr>
      <vt:lpstr>Moodle in Practice</vt:lpstr>
      <vt:lpstr>Moodle in Practice</vt:lpstr>
      <vt:lpstr>Moodle in Practice</vt:lpstr>
      <vt:lpstr>Moodle in Practice</vt:lpstr>
      <vt:lpstr>Moodle in Practice</vt:lpstr>
      <vt:lpstr>Moodle in Practice</vt:lpstr>
      <vt:lpstr>To take-away:</vt:lpstr>
      <vt:lpstr>Thank you</vt:lpstr>
    </vt:vector>
  </TitlesOfParts>
  <Company>Sydney Boys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Ganderton</dc:creator>
  <cp:lastModifiedBy>James W Rudd</cp:lastModifiedBy>
  <cp:revision>37</cp:revision>
  <dcterms:created xsi:type="dcterms:W3CDTF">2007-11-05T12:14:05Z</dcterms:created>
  <dcterms:modified xsi:type="dcterms:W3CDTF">2007-12-10T22:58:44Z</dcterms:modified>
</cp:coreProperties>
</file>