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8" r:id="rId3"/>
    <p:sldId id="260" r:id="rId4"/>
    <p:sldId id="269" r:id="rId5"/>
    <p:sldId id="261" r:id="rId6"/>
    <p:sldId id="262" r:id="rId7"/>
    <p:sldId id="273" r:id="rId8"/>
    <p:sldId id="274" r:id="rId9"/>
    <p:sldId id="272" r:id="rId10"/>
    <p:sldId id="263" r:id="rId11"/>
    <p:sldId id="265" r:id="rId12"/>
    <p:sldId id="266" r:id="rId13"/>
    <p:sldId id="264" r:id="rId14"/>
    <p:sldId id="268" r:id="rId15"/>
    <p:sldId id="270" r:id="rId16"/>
    <p:sldId id="271" r:id="rId17"/>
    <p:sldId id="275" r:id="rId18"/>
    <p:sldId id="276" r:id="rId19"/>
    <p:sldId id="277" r:id="rId20"/>
    <p:sldId id="278" r:id="rId21"/>
    <p:sldId id="26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1B1A"/>
    <a:srgbClr val="000000"/>
    <a:srgbClr val="703120"/>
    <a:srgbClr val="351413"/>
    <a:srgbClr val="2E111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591" autoAdjust="0"/>
    <p:restoredTop sz="94628" autoAdjust="0"/>
  </p:normalViewPr>
  <p:slideViewPr>
    <p:cSldViewPr snapToGrid="0">
      <p:cViewPr>
        <p:scale>
          <a:sx n="90" d="100"/>
          <a:sy n="90" d="100"/>
        </p:scale>
        <p:origin x="-1524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74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43148" y="-1"/>
            <a:ext cx="3966358" cy="65314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z="1800" b="1" u="sng" dirty="0" smtClean="0"/>
              <a:t>Term 4 CC Day 2007</a:t>
            </a:r>
            <a:endParaRPr lang="en-AU" sz="1800" b="1" u="sng" dirty="0" smtClean="0"/>
          </a:p>
          <a:p>
            <a:r>
              <a:rPr lang="en-AU" sz="1600" dirty="0" smtClean="0"/>
              <a:t>Sydney Boys: </a:t>
            </a:r>
            <a:r>
              <a:rPr lang="en-AU" sz="1600" b="1" dirty="0" smtClean="0"/>
              <a:t>Installing Moodle</a:t>
            </a:r>
            <a:endParaRPr lang="en-AU" sz="1600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77D56-5967-4CBB-A639-EBB529768C98}" type="datetimeFigureOut">
              <a:rPr lang="en-US" smtClean="0"/>
              <a:pPr/>
              <a:t>12/6/2007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AU" dirty="0" smtClean="0"/>
              <a:t>Prepared by James Rudd</a:t>
            </a:r>
            <a:endParaRPr lang="en-AU" dirty="0"/>
          </a:p>
        </p:txBody>
      </p:sp>
      <p:pic>
        <p:nvPicPr>
          <p:cNvPr id="8" name="Picture 4" descr="H:\Documents\Moodle\TechKnowTour\Pics\Mood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0552" y="0"/>
            <a:ext cx="716645" cy="581891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C7619-6DBA-4C6B-A04A-CBC4BD22E23B}" type="slidenum">
              <a:rPr lang="en-AU" smtClean="0"/>
              <a:pPr/>
              <a:t>‹#›</a:t>
            </a:fld>
            <a:endParaRPr lang="en-AU"/>
          </a:p>
        </p:txBody>
      </p:sp>
      <p:pic>
        <p:nvPicPr>
          <p:cNvPr id="2050" name="Picture 2" descr="P:\SchoolResources\CrestBW.e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000" y="11875"/>
            <a:ext cx="672964" cy="78377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70312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A5974-0690-4609-9E90-DDACFE3AC365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FFC6C-A19F-40D1-A9F8-6F47279F4A3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2052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" y="1"/>
            <a:ext cx="2337759" cy="1898180"/>
          </a:xfrm>
          <a:prstGeom prst="rect">
            <a:avLst/>
          </a:prstGeom>
          <a:noFill/>
        </p:spPr>
      </p:pic>
      <p:pic>
        <p:nvPicPr>
          <p:cNvPr id="1026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076843" y="4625163"/>
            <a:ext cx="1752129" cy="206471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6788-989A-423E-A887-071E426122B8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5EC7-12B2-411E-8CF0-7B738859C30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781EC-D448-481F-A22B-3B89349B13F8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87D8D-81E2-432E-A7E6-E1B70D3B680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C4891-A5A5-421A-92E3-4798C00AF512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B0D4-B3A2-4363-B435-568C2231E5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8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4" y="0"/>
            <a:ext cx="1026543" cy="833518"/>
          </a:xfrm>
          <a:prstGeom prst="rect">
            <a:avLst/>
          </a:prstGeom>
          <a:noFill/>
        </p:spPr>
      </p:pic>
      <p:pic>
        <p:nvPicPr>
          <p:cNvPr id="9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86461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64431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0312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402C9-CA47-474A-B9B4-A1EBE31EEFEB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F51EB-1ED0-4502-84CF-5F1B8FBEDC2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7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" y="1"/>
            <a:ext cx="2337759" cy="1898180"/>
          </a:xfrm>
          <a:prstGeom prst="rect">
            <a:avLst/>
          </a:prstGeom>
          <a:noFill/>
        </p:spPr>
      </p:pic>
      <p:pic>
        <p:nvPicPr>
          <p:cNvPr id="8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076843" y="4625163"/>
            <a:ext cx="1752129" cy="206471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D07EF-DB02-4522-AD0B-EACB1A0BFEF6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3947A-C4C9-49E3-8D97-8BFFC3FD9C7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9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4" y="0"/>
            <a:ext cx="1026543" cy="833518"/>
          </a:xfrm>
          <a:prstGeom prst="rect">
            <a:avLst/>
          </a:prstGeom>
          <a:noFill/>
        </p:spPr>
      </p:pic>
      <p:pic>
        <p:nvPicPr>
          <p:cNvPr id="10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DC9E6-4656-4213-83C7-502A54297DFE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09535-F20A-4FF5-AA3B-A5BCA4DFFE2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11" name="Picture 4" descr="H:\Documents\Moodle\TechKnowTour\Pics\Moodle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254" y="0"/>
            <a:ext cx="1026543" cy="833518"/>
          </a:xfrm>
          <a:prstGeom prst="rect">
            <a:avLst/>
          </a:prstGeom>
          <a:noFill/>
        </p:spPr>
      </p:pic>
      <p:pic>
        <p:nvPicPr>
          <p:cNvPr id="12" name="Picture 2" descr="P:\SchoolResources\CrestColour.e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532" y="5826640"/>
            <a:ext cx="821080" cy="967562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69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72948-C181-48A7-BE1E-A50D83BDFB41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3B60-9058-4AAB-ADCF-43E9AF55658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8135B-1F1C-4173-BD14-9BE3D8490209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ADB92-40F0-4C6D-B639-9C51564324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DB43D-2563-4474-8345-15A08C7464A3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552A-DA1A-4BD9-AA85-1E7CF61E1E1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1A74C-AC94-444E-86B0-F1296DF5C57C}" type="datetimeFigureOut">
              <a:rPr lang="en-US"/>
              <a:pPr>
                <a:defRPr/>
              </a:pPr>
              <a:t>12/6/2007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08BC1-31EC-44DD-A168-D4578C95624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AU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5389" y="6356351"/>
            <a:ext cx="17454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703120"/>
                </a:solidFill>
                <a:latin typeface="+mn-lt"/>
              </a:defRPr>
            </a:lvl1pPr>
          </a:lstStyle>
          <a:p>
            <a:pPr>
              <a:defRPr/>
            </a:pPr>
            <a:fld id="{31B24E75-FAB1-4764-8F68-CCD9A66C5B03}" type="datetimeFigureOut">
              <a:rPr lang="en-US" smtClean="0"/>
              <a:pPr>
                <a:defRPr/>
              </a:pPr>
              <a:t>12/6/2007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D60030-1BE8-43AF-961F-232AA73D212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0312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70312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70312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0312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70312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70312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sinternals.com/" TargetMode="External"/><Relationship Id="rId2" Type="http://schemas.openxmlformats.org/officeDocument/2006/relationships/hyperlink" Target="http://www.microsoft.com/technet/sysinternals/Networking/AdExplorer.m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moodl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moodle.tokem.fi/" TargetMode="External"/><Relationship Id="rId3" Type="http://schemas.openxmlformats.org/officeDocument/2006/relationships/hyperlink" Target="http://docs.moodle.org/en/LDAP_authentication" TargetMode="External"/><Relationship Id="rId7" Type="http://schemas.openxmlformats.org/officeDocument/2006/relationships/hyperlink" Target="http://download.moodle.org/docs/teacher-manual.pdf" TargetMode="External"/><Relationship Id="rId2" Type="http://schemas.openxmlformats.org/officeDocument/2006/relationships/hyperlink" Target="http://docs.moodle.org/en/Installing_AM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s.moodle.org/en/Using_Moodle_book" TargetMode="External"/><Relationship Id="rId5" Type="http://schemas.openxmlformats.org/officeDocument/2006/relationships/hyperlink" Target="http://download.moodle.org/download.php/sourceforge/MoodleCron-Setup.exe" TargetMode="External"/><Relationship Id="rId4" Type="http://schemas.openxmlformats.org/officeDocument/2006/relationships/hyperlink" Target="http://docs.moodle.org/en/Cron" TargetMode="External"/><Relationship Id="rId9" Type="http://schemas.openxmlformats.org/officeDocument/2006/relationships/hyperlink" Target="http://www.microsoft.com/technet/sysinternals/Networking/AdExplorer.msp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http://localhost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wnload.moodle.org/download.php/sourceforge/MoodleCron-Setup.exe" TargetMode="External"/><Relationship Id="rId2" Type="http://schemas.openxmlformats.org/officeDocument/2006/relationships/hyperlink" Target="http://docs.moodle.org/en/Cr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sz="7200" b="1" dirty="0" smtClean="0">
                <a:solidFill>
                  <a:srgbClr val="703120"/>
                </a:solidFill>
                <a:latin typeface="+mn-lt"/>
              </a:rPr>
              <a:t>Installing</a:t>
            </a:r>
            <a:r>
              <a:rPr lang="en-AU" sz="7200" b="1" dirty="0" smtClean="0">
                <a:solidFill>
                  <a:srgbClr val="703120"/>
                </a:solidFill>
              </a:rPr>
              <a:t> and Configuring Moodle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Allow users to use their existing login details</a:t>
            </a:r>
          </a:p>
          <a:p>
            <a:r>
              <a:rPr lang="en-AU" dirty="0" smtClean="0"/>
              <a:t>Need to connect to Active Directory (AD) using LDAP</a:t>
            </a:r>
          </a:p>
          <a:p>
            <a:r>
              <a:rPr lang="en-AU" dirty="0" smtClean="0"/>
              <a:t>Add a new AD user to use with Moodle</a:t>
            </a:r>
          </a:p>
        </p:txBody>
      </p:sp>
      <p:pic>
        <p:nvPicPr>
          <p:cNvPr id="6149" name="Picture 5" descr="H:\Documents\Moodle\TechKnowTour\Pics\Mod1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611" y="3851565"/>
            <a:ext cx="3347140" cy="2867891"/>
          </a:xfrm>
          <a:prstGeom prst="rect">
            <a:avLst/>
          </a:prstGeom>
          <a:noFill/>
        </p:spPr>
      </p:pic>
      <p:pic>
        <p:nvPicPr>
          <p:cNvPr id="6150" name="Picture 6" descr="H:\Documents\Moodle\TechKnowTour\Pics\Mod19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1889" y="3852430"/>
            <a:ext cx="3321151" cy="28531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2269835"/>
          </a:xfrm>
        </p:spPr>
        <p:txBody>
          <a:bodyPr>
            <a:normAutofit/>
          </a:bodyPr>
          <a:lstStyle/>
          <a:p>
            <a:r>
              <a:rPr lang="en-AU" dirty="0" smtClean="0"/>
              <a:t>Download AD Explorer from </a:t>
            </a:r>
            <a:r>
              <a:rPr lang="en-AU" dirty="0" smtClean="0">
                <a:hlinkClick r:id="rId2"/>
              </a:rPr>
              <a:t>SysInternals</a:t>
            </a:r>
            <a:endParaRPr lang="en-AU" dirty="0" smtClean="0"/>
          </a:p>
          <a:p>
            <a:r>
              <a:rPr lang="en-AU" dirty="0" smtClean="0">
                <a:hlinkClick r:id="rId3"/>
              </a:rPr>
              <a:t>www.sysinternals.com</a:t>
            </a:r>
            <a:r>
              <a:rPr lang="en-AU" dirty="0" smtClean="0"/>
              <a:t> -&gt; </a:t>
            </a:r>
            <a:r>
              <a:rPr lang="en-AU" sz="2000" dirty="0" smtClean="0"/>
              <a:t>Networking Utilities</a:t>
            </a:r>
            <a:endParaRPr lang="en-AU" dirty="0" smtClean="0"/>
          </a:p>
          <a:p>
            <a:r>
              <a:rPr lang="en-AU" dirty="0" smtClean="0"/>
              <a:t>Start and add your domain controller (Main Server) </a:t>
            </a:r>
          </a:p>
        </p:txBody>
      </p:sp>
      <p:pic>
        <p:nvPicPr>
          <p:cNvPr id="7170" name="Picture 2" descr="H:\Documents\Moodle\TechKnowTour\Pics\Mod2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4123" y="3879272"/>
            <a:ext cx="2350219" cy="2632797"/>
          </a:xfrm>
          <a:prstGeom prst="rect">
            <a:avLst/>
          </a:prstGeom>
          <a:noFill/>
        </p:spPr>
      </p:pic>
      <p:pic>
        <p:nvPicPr>
          <p:cNvPr id="7171" name="Picture 3" descr="H:\Documents\Moodle\TechKnowTour\Pics\Mod2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27054" y="3787259"/>
            <a:ext cx="3765839" cy="2886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2"/>
            <a:ext cx="8474364" cy="1854199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Browse to where you created Moodle user</a:t>
            </a:r>
          </a:p>
          <a:p>
            <a:r>
              <a:rPr lang="en-AU" dirty="0" smtClean="0"/>
              <a:t>Copy the Path of the user, </a:t>
            </a:r>
            <a:r>
              <a:rPr lang="en-AU" dirty="0" err="1" smtClean="0"/>
              <a:t>eg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sz="2400" dirty="0" smtClean="0"/>
              <a:t>CN=Moodle </a:t>
            </a:r>
            <a:r>
              <a:rPr lang="en-AU" sz="2400" dirty="0" err="1" smtClean="0"/>
              <a:t>User,CN</a:t>
            </a:r>
            <a:r>
              <a:rPr lang="en-AU" sz="2400" dirty="0" smtClean="0"/>
              <a:t>=</a:t>
            </a:r>
            <a:r>
              <a:rPr lang="en-AU" sz="2400" dirty="0" err="1" smtClean="0"/>
              <a:t>Users,DC</a:t>
            </a:r>
            <a:r>
              <a:rPr lang="en-AU" sz="2400" dirty="0" smtClean="0"/>
              <a:t>=</a:t>
            </a:r>
            <a:r>
              <a:rPr lang="en-AU" sz="2400" dirty="0" err="1" smtClean="0"/>
              <a:t>win,DC</a:t>
            </a:r>
            <a:r>
              <a:rPr lang="en-AU" sz="2400" dirty="0" smtClean="0"/>
              <a:t>=</a:t>
            </a:r>
            <a:r>
              <a:rPr lang="en-AU" sz="2400" dirty="0" err="1" smtClean="0"/>
              <a:t>sydneyboys-h,DC</a:t>
            </a:r>
            <a:r>
              <a:rPr lang="en-AU" sz="2400" dirty="0" smtClean="0"/>
              <a:t>=</a:t>
            </a:r>
            <a:r>
              <a:rPr lang="en-AU" sz="2400" dirty="0" err="1" smtClean="0"/>
              <a:t>schools,DC</a:t>
            </a:r>
            <a:r>
              <a:rPr lang="en-AU" sz="2400" dirty="0" smtClean="0"/>
              <a:t>=</a:t>
            </a:r>
            <a:r>
              <a:rPr lang="en-AU" sz="2400" dirty="0" err="1" smtClean="0"/>
              <a:t>nsw,DC</a:t>
            </a:r>
            <a:r>
              <a:rPr lang="en-AU" sz="2400" dirty="0" smtClean="0"/>
              <a:t>=</a:t>
            </a:r>
            <a:r>
              <a:rPr lang="en-AU" sz="2400" dirty="0" err="1" smtClean="0"/>
              <a:t>edu,DC</a:t>
            </a:r>
            <a:r>
              <a:rPr lang="en-AU" sz="2400" dirty="0" smtClean="0"/>
              <a:t>=au</a:t>
            </a:r>
            <a:endParaRPr lang="en-AU" dirty="0" smtClean="0"/>
          </a:p>
        </p:txBody>
      </p:sp>
      <p:pic>
        <p:nvPicPr>
          <p:cNvPr id="7171" name="Picture 3" descr="H:\Documents\Moodle\TechKnowTour\Pics\Mod2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65463" y="3851723"/>
            <a:ext cx="3765839" cy="2886015"/>
          </a:xfrm>
          <a:prstGeom prst="rect">
            <a:avLst/>
          </a:prstGeom>
          <a:noFill/>
        </p:spPr>
      </p:pic>
      <p:pic>
        <p:nvPicPr>
          <p:cNvPr id="8194" name="Picture 2" descr="H:\Documents\Moodle\TechKnowTour\Pics\Mod2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45594" y="3362978"/>
            <a:ext cx="5000625" cy="37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Moodle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Login to Moodle site as Admin</a:t>
            </a:r>
          </a:p>
          <a:p>
            <a:r>
              <a:rPr lang="en-AU" dirty="0" smtClean="0"/>
              <a:t>In Authentication enable LDAP and disable Email</a:t>
            </a:r>
          </a:p>
          <a:p>
            <a:r>
              <a:rPr lang="en-AU" dirty="0" smtClean="0"/>
              <a:t>Click LDAP Settings</a:t>
            </a:r>
            <a:endParaRPr lang="en-AU" dirty="0"/>
          </a:p>
        </p:txBody>
      </p:sp>
      <p:pic>
        <p:nvPicPr>
          <p:cNvPr id="6146" name="Picture 2" descr="H:\Documents\Moodle\TechKnowTour\Pics\Mod1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964" y="4314246"/>
            <a:ext cx="2047875" cy="1181100"/>
          </a:xfrm>
          <a:prstGeom prst="rect">
            <a:avLst/>
          </a:prstGeom>
          <a:noFill/>
        </p:spPr>
      </p:pic>
      <p:pic>
        <p:nvPicPr>
          <p:cNvPr id="6147" name="Picture 3" descr="H:\Documents\Moodle\TechKnowTour\Pics\Mod1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7343" y="4734215"/>
            <a:ext cx="5791200" cy="1152525"/>
          </a:xfrm>
          <a:prstGeom prst="rect">
            <a:avLst/>
          </a:prstGeom>
          <a:noFill/>
        </p:spPr>
      </p:pic>
      <p:grpSp>
        <p:nvGrpSpPr>
          <p:cNvPr id="4" name="Group 13"/>
          <p:cNvGrpSpPr/>
          <p:nvPr/>
        </p:nvGrpSpPr>
        <p:grpSpPr>
          <a:xfrm>
            <a:off x="2506085" y="4119419"/>
            <a:ext cx="5924551" cy="360218"/>
            <a:chOff x="2035031" y="3417455"/>
            <a:chExt cx="5924550" cy="360218"/>
          </a:xfrm>
        </p:grpSpPr>
        <p:pic>
          <p:nvPicPr>
            <p:cNvPr id="6148" name="Picture 4" descr="H:\Documents\Moodle\TechKnowTour\Pics\Mod16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35031" y="3421063"/>
              <a:ext cx="5924550" cy="342900"/>
            </a:xfrm>
            <a:prstGeom prst="rect">
              <a:avLst/>
            </a:prstGeom>
            <a:noFill/>
          </p:spPr>
        </p:pic>
        <p:sp>
          <p:nvSpPr>
            <p:cNvPr id="13" name="Rounded Rectangle 12"/>
            <p:cNvSpPr/>
            <p:nvPr/>
          </p:nvSpPr>
          <p:spPr>
            <a:xfrm>
              <a:off x="5532581" y="3417455"/>
              <a:ext cx="415638" cy="36021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2050" name="Picture 2" descr="H:\Documents\Moodle\TechKnowTour\Pics\Mod4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47905" y="6156140"/>
            <a:ext cx="5743575" cy="295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Moodle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 smtClean="0"/>
              <a:t>Click LDAP Settings</a:t>
            </a:r>
          </a:p>
          <a:p>
            <a:r>
              <a:rPr lang="en-AU" dirty="0" smtClean="0"/>
              <a:t>Type in school specific details</a:t>
            </a:r>
          </a:p>
          <a:p>
            <a:r>
              <a:rPr lang="en-AU" dirty="0" smtClean="0"/>
              <a:t>Paste in the path of the Moodle User</a:t>
            </a:r>
            <a:endParaRPr lang="en-AU" dirty="0"/>
          </a:p>
        </p:txBody>
      </p:sp>
      <p:pic>
        <p:nvPicPr>
          <p:cNvPr id="10242" name="Picture 2" descr="H:\Documents\Moodle\TechKnowTour\Pics\Mod2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62728" y="1683572"/>
            <a:ext cx="3505200" cy="2209800"/>
          </a:xfrm>
          <a:prstGeom prst="rect">
            <a:avLst/>
          </a:prstGeom>
          <a:noFill/>
        </p:spPr>
      </p:pic>
      <p:pic>
        <p:nvPicPr>
          <p:cNvPr id="10243" name="Picture 3" descr="H:\Documents\Moodle\TechKnowTour\Pics\Mod2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3867" y="4246630"/>
            <a:ext cx="3533775" cy="1838325"/>
          </a:xfrm>
          <a:prstGeom prst="rect">
            <a:avLst/>
          </a:prstGeom>
          <a:noFill/>
        </p:spPr>
      </p:pic>
      <p:sp>
        <p:nvSpPr>
          <p:cNvPr id="16" name="Content Placeholder 2"/>
          <p:cNvSpPr txBox="1">
            <a:spLocks/>
          </p:cNvSpPr>
          <p:nvPr/>
        </p:nvSpPr>
        <p:spPr bwMode="auto">
          <a:xfrm>
            <a:off x="4491872" y="4336332"/>
            <a:ext cx="4038600" cy="1808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A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12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Paste in the path of the Moodle User and type in their password</a:t>
            </a:r>
            <a:endParaRPr kumimoji="0" lang="en-AU" sz="2800" b="0" i="0" u="none" strike="noStrike" kern="1200" cap="none" spc="0" normalizeH="0" baseline="0" noProof="0" dirty="0">
              <a:ln>
                <a:noFill/>
              </a:ln>
              <a:solidFill>
                <a:srgbClr val="70312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:\Documents\Moodle\TechKnowTour\Pics\Mod3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417" y="3842328"/>
            <a:ext cx="5218545" cy="23366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Moodle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 smtClean="0"/>
              <a:t>Using AD Explorer copy the path of the container holding all your staff and student users</a:t>
            </a:r>
            <a:br>
              <a:rPr lang="en-AU" dirty="0" smtClean="0"/>
            </a:br>
            <a:endParaRPr lang="en-AU" dirty="0" smtClean="0"/>
          </a:p>
          <a:p>
            <a:r>
              <a:rPr lang="en-AU" dirty="0" smtClean="0"/>
              <a:t>Paste into the Contexts option</a:t>
            </a: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0244" name="Picture 4" descr="H:\Documents\Moodle\TechKnowTour\Pics\Mod2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25882" y="1429120"/>
            <a:ext cx="3486151" cy="452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Moodle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AU" dirty="0" smtClean="0"/>
              <a:t>Do the same again for a group you wish to use to create courses.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3726" y="2918692"/>
            <a:ext cx="7460673" cy="2828781"/>
          </a:xfrm>
        </p:spPr>
        <p:txBody>
          <a:bodyPr/>
          <a:lstStyle/>
          <a:p>
            <a:r>
              <a:rPr lang="en-AU" dirty="0" smtClean="0"/>
              <a:t>Then set the Data Mapping options as shown.</a:t>
            </a:r>
            <a:endParaRPr lang="en-AU" dirty="0"/>
          </a:p>
        </p:txBody>
      </p:sp>
      <p:pic>
        <p:nvPicPr>
          <p:cNvPr id="10245" name="Picture 5" descr="H:\Documents\Moodle\TechKnowTour\Pics\Mod2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7353" y="1800226"/>
            <a:ext cx="3476625" cy="790575"/>
          </a:xfrm>
          <a:prstGeom prst="rect">
            <a:avLst/>
          </a:prstGeom>
          <a:noFill/>
        </p:spPr>
      </p:pic>
      <p:pic>
        <p:nvPicPr>
          <p:cNvPr id="10247" name="Picture 7" descr="H:\Documents\Moodle\TechKnowTour\Pics\Mod3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0601" y="3761617"/>
            <a:ext cx="2914651" cy="1323975"/>
          </a:xfrm>
          <a:prstGeom prst="rect">
            <a:avLst/>
          </a:prstGeom>
          <a:noFill/>
        </p:spPr>
      </p:pic>
      <p:pic>
        <p:nvPicPr>
          <p:cNvPr id="4098" name="Picture 2" descr="H:\Documents\Moodle\TechKnowTour\Pics\Mod4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10112" y="3592871"/>
            <a:ext cx="2943225" cy="2828925"/>
          </a:xfrm>
          <a:prstGeom prst="rect">
            <a:avLst/>
          </a:prstGeom>
          <a:noFill/>
        </p:spPr>
      </p:pic>
      <p:grpSp>
        <p:nvGrpSpPr>
          <p:cNvPr id="13" name="Group 12"/>
          <p:cNvGrpSpPr/>
          <p:nvPr/>
        </p:nvGrpSpPr>
        <p:grpSpPr>
          <a:xfrm>
            <a:off x="5218349" y="5274757"/>
            <a:ext cx="2541069" cy="1381225"/>
            <a:chOff x="1582013" y="5476775"/>
            <a:chExt cx="2541069" cy="1381225"/>
          </a:xfrm>
        </p:grpSpPr>
        <p:sp>
          <p:nvSpPr>
            <p:cNvPr id="14" name="Explosion 1 13"/>
            <p:cNvSpPr/>
            <p:nvPr/>
          </p:nvSpPr>
          <p:spPr>
            <a:xfrm>
              <a:off x="1582013" y="5476775"/>
              <a:ext cx="2541069" cy="1381225"/>
            </a:xfrm>
            <a:prstGeom prst="irregularSeal1">
              <a:avLst/>
            </a:prstGeom>
            <a:solidFill>
              <a:schemeClr val="accent1">
                <a:alpha val="3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15" name="Picture 7" descr="H:\Documents\Moodle\TechKnowTour\Pics\Mod35A.pn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190308" y="5977634"/>
              <a:ext cx="1331690" cy="28793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User Authentication - Moodle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2015"/>
          </a:xfrm>
        </p:spPr>
        <p:txBody>
          <a:bodyPr>
            <a:normAutofit fontScale="85000" lnSpcReduction="10000"/>
          </a:bodyPr>
          <a:lstStyle/>
          <a:p>
            <a:r>
              <a:rPr lang="en-AU" dirty="0" smtClean="0"/>
              <a:t>Now when users login to Moodle with their network username and password for the first time it will prompt them to fill in their details for their new account.</a:t>
            </a:r>
            <a:br>
              <a:rPr lang="en-AU" dirty="0" smtClean="0"/>
            </a:br>
            <a:endParaRPr lang="en-AU" dirty="0"/>
          </a:p>
        </p:txBody>
      </p:sp>
      <p:pic>
        <p:nvPicPr>
          <p:cNvPr id="3075" name="Picture 3" descr="H:\Documents\Moodle\TechKnowTour\Pics\Mod4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80246" y="2813295"/>
            <a:ext cx="6362700" cy="3924300"/>
          </a:xfrm>
          <a:prstGeom prst="rect">
            <a:avLst/>
          </a:prstGeom>
          <a:noFill/>
        </p:spPr>
      </p:pic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47575" y="2889986"/>
            <a:ext cx="1679608" cy="265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12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 the locked items from previous page cannot be changed</a:t>
            </a:r>
            <a:endParaRPr kumimoji="0" lang="en-AU" sz="3200" b="0" i="0" u="none" strike="noStrike" kern="1200" cap="none" spc="0" normalizeH="0" baseline="0" noProof="0" dirty="0">
              <a:ln>
                <a:noFill/>
              </a:ln>
              <a:solidFill>
                <a:srgbClr val="70312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Creating a Course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Click on </a:t>
            </a:r>
            <a:r>
              <a:rPr lang="en-AU" i="1" dirty="0" smtClean="0">
                <a:solidFill>
                  <a:srgbClr val="4A1B1A"/>
                </a:solidFill>
              </a:rPr>
              <a:t>Add a new course</a:t>
            </a:r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grpSp>
        <p:nvGrpSpPr>
          <p:cNvPr id="9" name="Group 8"/>
          <p:cNvGrpSpPr/>
          <p:nvPr/>
        </p:nvGrpSpPr>
        <p:grpSpPr>
          <a:xfrm>
            <a:off x="1283670" y="2442959"/>
            <a:ext cx="6734175" cy="4048125"/>
            <a:chOff x="1283669" y="2442959"/>
            <a:chExt cx="6734175" cy="4048125"/>
          </a:xfrm>
        </p:grpSpPr>
        <p:pic>
          <p:nvPicPr>
            <p:cNvPr id="5122" name="Picture 2" descr="H:\Documents\Moodle\TechKnowTour\Pics\Mod47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83669" y="2442959"/>
              <a:ext cx="6734175" cy="4048125"/>
            </a:xfrm>
            <a:prstGeom prst="rect">
              <a:avLst/>
            </a:prstGeom>
            <a:noFill/>
          </p:spPr>
        </p:pic>
        <p:sp>
          <p:nvSpPr>
            <p:cNvPr id="8" name="Rounded Rectangle 7"/>
            <p:cNvSpPr/>
            <p:nvPr/>
          </p:nvSpPr>
          <p:spPr>
            <a:xfrm>
              <a:off x="3768240" y="4271963"/>
              <a:ext cx="1804787" cy="39629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Course Settings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2796363" cy="4525963"/>
          </a:xfrm>
        </p:spPr>
        <p:txBody>
          <a:bodyPr>
            <a:normAutofit/>
          </a:bodyPr>
          <a:lstStyle/>
          <a:p>
            <a:r>
              <a:rPr lang="en-AU" dirty="0" smtClean="0"/>
              <a:t>Fill in class name, an abbreviated name and summary.</a:t>
            </a:r>
          </a:p>
          <a:p>
            <a:r>
              <a:rPr lang="en-AU" dirty="0" smtClean="0"/>
              <a:t>Change the format to Topics if preferred.</a:t>
            </a:r>
            <a:br>
              <a:rPr lang="en-AU" dirty="0" smtClean="0"/>
            </a:br>
            <a:endParaRPr lang="en-AU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7171" name="Picture 3" descr="H:\Documents\Moodle\TechKnowTour\Pics\Mod5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8873" y="1637414"/>
            <a:ext cx="5812378" cy="5082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Download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6414"/>
            <a:ext cx="8229600" cy="4749750"/>
          </a:xfrm>
        </p:spPr>
        <p:txBody>
          <a:bodyPr/>
          <a:lstStyle/>
          <a:p>
            <a:r>
              <a:rPr lang="en-AU" dirty="0" smtClean="0"/>
              <a:t>Download latest Windows Install package from </a:t>
            </a:r>
            <a:r>
              <a:rPr lang="en-AU" dirty="0" smtClean="0">
                <a:hlinkClick r:id="rId2"/>
              </a:rPr>
              <a:t>Moodle.org</a:t>
            </a:r>
            <a:endParaRPr lang="en-AU" dirty="0"/>
          </a:p>
        </p:txBody>
      </p:sp>
      <p:grpSp>
        <p:nvGrpSpPr>
          <p:cNvPr id="11" name="Group 10"/>
          <p:cNvGrpSpPr/>
          <p:nvPr/>
        </p:nvGrpSpPr>
        <p:grpSpPr>
          <a:xfrm>
            <a:off x="243646" y="2424399"/>
            <a:ext cx="2513241" cy="2630488"/>
            <a:chOff x="157018" y="2770909"/>
            <a:chExt cx="2513241" cy="2630488"/>
          </a:xfrm>
        </p:grpSpPr>
        <p:pic>
          <p:nvPicPr>
            <p:cNvPr id="1026" name="Picture 2" descr="H:\Documents\Moodle\TechKnowTour\Pics\Mod1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7674" y="2770909"/>
              <a:ext cx="2462585" cy="2630488"/>
            </a:xfrm>
            <a:prstGeom prst="rect">
              <a:avLst/>
            </a:prstGeom>
            <a:noFill/>
          </p:spPr>
        </p:pic>
        <p:sp>
          <p:nvSpPr>
            <p:cNvPr id="6" name="Rounded Rectangle 5"/>
            <p:cNvSpPr/>
            <p:nvPr/>
          </p:nvSpPr>
          <p:spPr>
            <a:xfrm>
              <a:off x="157018" y="4285673"/>
              <a:ext cx="1099127" cy="17549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343563" y="3777533"/>
            <a:ext cx="4451928" cy="2969632"/>
            <a:chOff x="3343563" y="3777532"/>
            <a:chExt cx="4451928" cy="2969632"/>
          </a:xfrm>
        </p:grpSpPr>
        <p:pic>
          <p:nvPicPr>
            <p:cNvPr id="1028" name="Picture 4" descr="H:\Documents\Moodle\TechKnowTour\Pics\Mod3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43563" y="3777532"/>
              <a:ext cx="4451928" cy="2969632"/>
            </a:xfrm>
            <a:prstGeom prst="rect">
              <a:avLst/>
            </a:prstGeom>
            <a:noFill/>
          </p:spPr>
        </p:pic>
        <p:sp>
          <p:nvSpPr>
            <p:cNvPr id="10" name="Rounded Rectangle 9"/>
            <p:cNvSpPr/>
            <p:nvPr/>
          </p:nvSpPr>
          <p:spPr>
            <a:xfrm>
              <a:off x="4424218" y="6031346"/>
              <a:ext cx="2567709" cy="69272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642271" y="2547141"/>
            <a:ext cx="3801851" cy="1100888"/>
            <a:chOff x="3651895" y="2566390"/>
            <a:chExt cx="3801851" cy="1100888"/>
          </a:xfrm>
        </p:grpSpPr>
        <p:pic>
          <p:nvPicPr>
            <p:cNvPr id="1027" name="Picture 3" descr="H:\Documents\Moodle\TechKnowTour\Pics\Mod2.pn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51895" y="2566390"/>
              <a:ext cx="3801851" cy="1100888"/>
            </a:xfrm>
            <a:prstGeom prst="rect">
              <a:avLst/>
            </a:prstGeom>
            <a:noFill/>
          </p:spPr>
        </p:pic>
        <p:sp>
          <p:nvSpPr>
            <p:cNvPr id="12" name="Rounded Rectangle 11"/>
            <p:cNvSpPr/>
            <p:nvPr/>
          </p:nvSpPr>
          <p:spPr>
            <a:xfrm>
              <a:off x="4913745" y="2835565"/>
              <a:ext cx="720437" cy="24938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Course Content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82971"/>
          </a:xfrm>
        </p:spPr>
        <p:txBody>
          <a:bodyPr>
            <a:normAutofit/>
          </a:bodyPr>
          <a:lstStyle/>
          <a:p>
            <a:r>
              <a:rPr lang="en-AU" dirty="0" smtClean="0"/>
              <a:t>Click the short class name to return to class.</a:t>
            </a:r>
            <a:br>
              <a:rPr lang="en-AU" dirty="0" smtClean="0"/>
            </a:br>
            <a:endParaRPr lang="en-AU" sz="1600" dirty="0" smtClean="0"/>
          </a:p>
          <a:p>
            <a:r>
              <a:rPr lang="en-AU" dirty="0" smtClean="0"/>
              <a:t>Click </a:t>
            </a:r>
            <a:r>
              <a:rPr lang="en-AU" i="1" dirty="0" smtClean="0">
                <a:solidFill>
                  <a:srgbClr val="4A1B1A"/>
                </a:solidFill>
              </a:rPr>
              <a:t>Turn editing on </a:t>
            </a:r>
            <a:r>
              <a:rPr lang="en-AU" dirty="0" smtClean="0"/>
              <a:t>to modify the course and add content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658472" y="2105244"/>
            <a:ext cx="2720975" cy="404037"/>
            <a:chOff x="2658472" y="2073349"/>
            <a:chExt cx="2720975" cy="404037"/>
          </a:xfrm>
        </p:grpSpPr>
        <p:pic>
          <p:nvPicPr>
            <p:cNvPr id="8194" name="Picture 2" descr="H:\Documents\Moodle\TechKnowTour\Pics\Mod51.pn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658472" y="2139618"/>
              <a:ext cx="2720975" cy="274637"/>
            </a:xfrm>
            <a:prstGeom prst="rect">
              <a:avLst/>
            </a:prstGeom>
            <a:noFill/>
          </p:spPr>
        </p:pic>
        <p:sp>
          <p:nvSpPr>
            <p:cNvPr id="7" name="Rounded Rectangle 6"/>
            <p:cNvSpPr/>
            <p:nvPr/>
          </p:nvSpPr>
          <p:spPr>
            <a:xfrm>
              <a:off x="3342939" y="2073349"/>
              <a:ext cx="654903" cy="40403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8196" name="Picture 4" descr="H:\Documents\Moodle\TechKnowTour\Pics\Mod5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36361" y="4678917"/>
            <a:ext cx="2365375" cy="1657350"/>
          </a:xfrm>
          <a:prstGeom prst="rect">
            <a:avLst/>
          </a:prstGeom>
          <a:noFill/>
        </p:spPr>
      </p:pic>
      <p:pic>
        <p:nvPicPr>
          <p:cNvPr id="8197" name="Picture 5" descr="H:\Documents\Moodle\TechKnowTour\Pics\Mod54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5171" y="3179727"/>
            <a:ext cx="2378075" cy="348615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>
            <a:off x="659218" y="3471751"/>
            <a:ext cx="5344965" cy="783928"/>
            <a:chOff x="0" y="3471751"/>
            <a:chExt cx="5344965" cy="783928"/>
          </a:xfrm>
        </p:grpSpPr>
        <p:pic>
          <p:nvPicPr>
            <p:cNvPr id="8198" name="Picture 6" descr="H:\Documents\Moodle\TechKnowTour\Pics\Mod52a.pn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471751"/>
              <a:ext cx="5344965" cy="783928"/>
            </a:xfrm>
            <a:prstGeom prst="rect">
              <a:avLst/>
            </a:prstGeom>
            <a:noFill/>
          </p:spPr>
        </p:pic>
        <p:sp>
          <p:nvSpPr>
            <p:cNvPr id="15" name="Rounded Rectangle 14"/>
            <p:cNvSpPr/>
            <p:nvPr/>
          </p:nvSpPr>
          <p:spPr>
            <a:xfrm>
              <a:off x="3591032" y="3724937"/>
              <a:ext cx="1682717" cy="46429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457199" y="4279606"/>
            <a:ext cx="3476847" cy="1982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en-AU" sz="3200" dirty="0" smtClean="0">
                <a:solidFill>
                  <a:srgbClr val="703120"/>
                </a:solidFill>
                <a:latin typeface="+mn-lt"/>
              </a:rPr>
              <a:t>Add resources or activities as desired</a:t>
            </a:r>
            <a:endParaRPr kumimoji="0" lang="en-AU" sz="3200" b="0" i="0" u="none" strike="noStrike" kern="1200" cap="none" spc="0" normalizeH="0" baseline="0" noProof="0" dirty="0" smtClean="0">
              <a:ln>
                <a:noFill/>
              </a:ln>
              <a:solidFill>
                <a:srgbClr val="70312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382230" y="5645888"/>
            <a:ext cx="2187956" cy="1212112"/>
            <a:chOff x="1582013" y="5476775"/>
            <a:chExt cx="2541069" cy="1381225"/>
          </a:xfrm>
        </p:grpSpPr>
        <p:sp>
          <p:nvSpPr>
            <p:cNvPr id="20" name="Explosion 1 19"/>
            <p:cNvSpPr/>
            <p:nvPr/>
          </p:nvSpPr>
          <p:spPr>
            <a:xfrm>
              <a:off x="1582013" y="5476775"/>
              <a:ext cx="2541069" cy="1381225"/>
            </a:xfrm>
            <a:prstGeom prst="irregularSeal1">
              <a:avLst/>
            </a:prstGeom>
            <a:solidFill>
              <a:schemeClr val="accent1">
                <a:alpha val="3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pic>
          <p:nvPicPr>
            <p:cNvPr id="8199" name="Picture 7" descr="H:\Documents\Moodle\TechKnowTour\Pics\Mod35A.pn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190308" y="5977634"/>
              <a:ext cx="1331690" cy="28793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Useful Links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0726"/>
            <a:ext cx="8346558" cy="5837273"/>
          </a:xfrm>
        </p:spPr>
        <p:txBody>
          <a:bodyPr/>
          <a:lstStyle/>
          <a:p>
            <a:r>
              <a:rPr lang="en-AU" dirty="0" smtClean="0"/>
              <a:t>Moodle Links</a:t>
            </a:r>
          </a:p>
          <a:p>
            <a:pPr lvl="1"/>
            <a:r>
              <a:rPr lang="en-AU" sz="2400" dirty="0" smtClean="0">
                <a:hlinkClick r:id="rId2"/>
              </a:rPr>
              <a:t>http://docs.moodle.org/en/Installing_AMP#Windows</a:t>
            </a:r>
          </a:p>
          <a:p>
            <a:pPr lvl="1"/>
            <a:r>
              <a:rPr lang="en-AU" sz="2400" dirty="0" smtClean="0">
                <a:hlinkClick r:id="rId3"/>
              </a:rPr>
              <a:t>http://docs.moodle.org/en/LDAP_authentication</a:t>
            </a:r>
            <a:endParaRPr lang="en-AU" sz="2400" dirty="0" smtClean="0"/>
          </a:p>
          <a:p>
            <a:pPr lvl="1"/>
            <a:r>
              <a:rPr lang="en-AU" sz="2400" dirty="0" smtClean="0">
                <a:hlinkClick r:id="rId4"/>
              </a:rPr>
              <a:t>http://docs.moodle.org/en/Cron</a:t>
            </a:r>
            <a:endParaRPr lang="en-AU" sz="2400" dirty="0" smtClean="0"/>
          </a:p>
          <a:p>
            <a:pPr lvl="1"/>
            <a:r>
              <a:rPr lang="en-AU" sz="2400" dirty="0" smtClean="0">
                <a:hlinkClick r:id="rId5"/>
              </a:rPr>
              <a:t>http://download.moodle.org/download.php/</a:t>
            </a:r>
            <a:br>
              <a:rPr lang="en-AU" sz="2400" dirty="0" smtClean="0">
                <a:hlinkClick r:id="rId5"/>
              </a:rPr>
            </a:br>
            <a:r>
              <a:rPr lang="en-AU" sz="2400" dirty="0" err="1" smtClean="0">
                <a:hlinkClick r:id="rId5"/>
              </a:rPr>
              <a:t>sourceforge</a:t>
            </a:r>
            <a:r>
              <a:rPr lang="en-AU" sz="2400" dirty="0" smtClean="0">
                <a:hlinkClick r:id="rId5"/>
              </a:rPr>
              <a:t>/MoodleCron-Setup.exe</a:t>
            </a:r>
            <a:endParaRPr lang="en-AU" sz="2400" dirty="0" smtClean="0"/>
          </a:p>
          <a:p>
            <a:pPr lvl="1"/>
            <a:r>
              <a:rPr lang="en-AU" sz="2400" dirty="0" smtClean="0">
                <a:hlinkClick r:id="rId6"/>
              </a:rPr>
              <a:t>http://docs.moodle.org/en/Using_Moodle_book</a:t>
            </a:r>
            <a:endParaRPr lang="en-AU" sz="2400" dirty="0" smtClean="0"/>
          </a:p>
          <a:p>
            <a:pPr lvl="1"/>
            <a:r>
              <a:rPr lang="en-AU" sz="2400" dirty="0" smtClean="0">
                <a:hlinkClick r:id="rId7"/>
              </a:rPr>
              <a:t>http://download.moodle.org/docs/teacher-manual.pdf</a:t>
            </a:r>
            <a:endParaRPr lang="en-AU" sz="2400" dirty="0" smtClean="0"/>
          </a:p>
          <a:p>
            <a:pPr lvl="1"/>
            <a:r>
              <a:rPr lang="en-AU" sz="2400" dirty="0" smtClean="0">
                <a:hlinkClick r:id="rId8"/>
              </a:rPr>
              <a:t>http://moodle.tokem.fi/</a:t>
            </a:r>
            <a:endParaRPr lang="en-AU" sz="2400" dirty="0" smtClean="0"/>
          </a:p>
          <a:p>
            <a:r>
              <a:rPr lang="en-AU" dirty="0" smtClean="0"/>
              <a:t>Other</a:t>
            </a:r>
          </a:p>
          <a:p>
            <a:pPr lvl="1"/>
            <a:r>
              <a:rPr lang="en-AU" sz="2400" dirty="0" smtClean="0">
                <a:hlinkClick r:id="rId9"/>
              </a:rPr>
              <a:t>http://www.microsoft.com/technet/sysinternals/</a:t>
            </a:r>
            <a:br>
              <a:rPr lang="en-AU" sz="2400" dirty="0" smtClean="0">
                <a:hlinkClick r:id="rId9"/>
              </a:rPr>
            </a:br>
            <a:r>
              <a:rPr lang="en-AU" sz="2400" dirty="0" smtClean="0">
                <a:hlinkClick r:id="rId9"/>
              </a:rPr>
              <a:t>Networking/</a:t>
            </a:r>
            <a:r>
              <a:rPr lang="en-AU" sz="2400" dirty="0" err="1" smtClean="0">
                <a:hlinkClick r:id="rId9"/>
              </a:rPr>
              <a:t>AdExplorer.mspx</a:t>
            </a:r>
            <a:endParaRPr lang="en-A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Setup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Extract zip and copy </a:t>
            </a:r>
            <a:r>
              <a:rPr lang="en-AU" i="1" dirty="0" err="1" smtClean="0">
                <a:solidFill>
                  <a:srgbClr val="4A1B1A"/>
                </a:solidFill>
              </a:rPr>
              <a:t>moodle</a:t>
            </a:r>
            <a:r>
              <a:rPr lang="en-AU" dirty="0" smtClean="0"/>
              <a:t> folder to C:\</a:t>
            </a:r>
          </a:p>
          <a:p>
            <a:r>
              <a:rPr lang="en-AU" dirty="0" smtClean="0"/>
              <a:t>Run </a:t>
            </a:r>
            <a:r>
              <a:rPr lang="en-AU" i="1" dirty="0" err="1" smtClean="0">
                <a:solidFill>
                  <a:srgbClr val="4A1B1A"/>
                </a:solidFill>
              </a:rPr>
              <a:t>setup_xampp</a:t>
            </a:r>
            <a:r>
              <a:rPr lang="en-AU" dirty="0" smtClean="0"/>
              <a:t> to change paths</a:t>
            </a:r>
          </a:p>
          <a:p>
            <a:r>
              <a:rPr lang="en-AU" dirty="0" smtClean="0"/>
              <a:t>Then start </a:t>
            </a:r>
            <a:r>
              <a:rPr lang="en-AU" i="1" dirty="0" err="1" smtClean="0">
                <a:solidFill>
                  <a:srgbClr val="4A1B1A"/>
                </a:solidFill>
              </a:rPr>
              <a:t>xampp</a:t>
            </a:r>
            <a:r>
              <a:rPr lang="en-AU" i="1" dirty="0" smtClean="0">
                <a:solidFill>
                  <a:srgbClr val="4A1B1A"/>
                </a:solidFill>
              </a:rPr>
              <a:t>-control</a:t>
            </a:r>
            <a:r>
              <a:rPr lang="en-AU" dirty="0" smtClean="0"/>
              <a:t> to configure services</a:t>
            </a:r>
            <a:endParaRPr lang="en-AU" dirty="0"/>
          </a:p>
        </p:txBody>
      </p:sp>
      <p:pic>
        <p:nvPicPr>
          <p:cNvPr id="3074" name="Picture 2" descr="H:\Documents\Moodle\TechKnowTour\Pics\Mod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37" y="3862101"/>
            <a:ext cx="3169659" cy="1747376"/>
          </a:xfrm>
          <a:prstGeom prst="rect">
            <a:avLst/>
          </a:prstGeom>
          <a:noFill/>
        </p:spPr>
      </p:pic>
      <p:pic>
        <p:nvPicPr>
          <p:cNvPr id="3075" name="Picture 3" descr="H:\Documents\Moodle\TechKnowTour\Pics\Mod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3684" y="3955762"/>
            <a:ext cx="1676400" cy="1638300"/>
          </a:xfrm>
          <a:prstGeom prst="rect">
            <a:avLst/>
          </a:prstGeom>
          <a:noFill/>
        </p:spPr>
      </p:pic>
      <p:pic>
        <p:nvPicPr>
          <p:cNvPr id="3076" name="Picture 4" descr="H:\Documents\Moodle\TechKnowTour\Pics\Mod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56829" y="3999779"/>
            <a:ext cx="2962275" cy="1457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Setup – Enable LDAP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You need to enable LDAP in XAMPP</a:t>
            </a:r>
          </a:p>
          <a:p>
            <a:r>
              <a:rPr lang="en-AU" dirty="0" smtClean="0"/>
              <a:t>Open C:\moodle\apache\bin\php.ini</a:t>
            </a:r>
          </a:p>
          <a:p>
            <a:r>
              <a:rPr lang="en-AU" dirty="0" smtClean="0"/>
              <a:t>Find “</a:t>
            </a:r>
            <a:r>
              <a:rPr lang="en-AU" dirty="0" err="1" smtClean="0"/>
              <a:t>ldap</a:t>
            </a:r>
            <a:r>
              <a:rPr lang="en-AU" dirty="0" smtClean="0"/>
              <a:t>” and remove “;” at start of line</a:t>
            </a:r>
            <a:endParaRPr lang="en-AU" dirty="0"/>
          </a:p>
        </p:txBody>
      </p:sp>
      <p:pic>
        <p:nvPicPr>
          <p:cNvPr id="9219" name="Picture 3" descr="H:\Documents\Moodle\TechKnowTour\Pics\Mod2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2384" y="3381286"/>
            <a:ext cx="3475925" cy="26700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Service Installation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167"/>
            <a:ext cx="8229600" cy="4614997"/>
          </a:xfrm>
        </p:spPr>
        <p:txBody>
          <a:bodyPr/>
          <a:lstStyle/>
          <a:p>
            <a:r>
              <a:rPr lang="en-AU" dirty="0" smtClean="0"/>
              <a:t>To have Moodle start automatically</a:t>
            </a:r>
          </a:p>
          <a:p>
            <a:pPr lvl="1"/>
            <a:r>
              <a:rPr lang="en-AU" dirty="0" smtClean="0"/>
              <a:t>Tick the SVC box next to Apache and </a:t>
            </a:r>
            <a:r>
              <a:rPr lang="en-AU" dirty="0" err="1" smtClean="0"/>
              <a:t>MySql</a:t>
            </a:r>
            <a:endParaRPr lang="en-AU" dirty="0" smtClean="0"/>
          </a:p>
          <a:p>
            <a:pPr lvl="1"/>
            <a:r>
              <a:rPr lang="en-AU" dirty="0" smtClean="0"/>
              <a:t>Then click the start buttons next to them</a:t>
            </a:r>
            <a:endParaRPr lang="en-AU" dirty="0"/>
          </a:p>
        </p:txBody>
      </p:sp>
      <p:pic>
        <p:nvPicPr>
          <p:cNvPr id="4099" name="Picture 3" descr="H:\Documents\Moodle\TechKnowTour\Pics\Mod9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47853" y="4552228"/>
            <a:ext cx="2515016" cy="2033298"/>
          </a:xfrm>
          <a:prstGeom prst="rect">
            <a:avLst/>
          </a:prstGeom>
          <a:noFill/>
        </p:spPr>
      </p:pic>
      <p:pic>
        <p:nvPicPr>
          <p:cNvPr id="4101" name="Picture 5" descr="H:\Documents\Moodle\TechKnowTour\Pics\Mod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11418" y="3601028"/>
            <a:ext cx="2595420" cy="1877152"/>
          </a:xfrm>
          <a:prstGeom prst="rect">
            <a:avLst/>
          </a:prstGeom>
          <a:noFill/>
        </p:spPr>
      </p:pic>
      <p:grpSp>
        <p:nvGrpSpPr>
          <p:cNvPr id="13" name="Group 12"/>
          <p:cNvGrpSpPr/>
          <p:nvPr/>
        </p:nvGrpSpPr>
        <p:grpSpPr>
          <a:xfrm>
            <a:off x="147781" y="3208194"/>
            <a:ext cx="3214256" cy="2588152"/>
            <a:chOff x="166254" y="3309794"/>
            <a:chExt cx="3214256" cy="2588152"/>
          </a:xfrm>
        </p:grpSpPr>
        <p:pic>
          <p:nvPicPr>
            <p:cNvPr id="4098" name="Picture 2" descr="H:\Documents\Moodle\TechKnowTour\Pics\Mod8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1266" y="3309794"/>
              <a:ext cx="3199244" cy="2588152"/>
            </a:xfrm>
            <a:prstGeom prst="rect">
              <a:avLst/>
            </a:prstGeom>
            <a:noFill/>
          </p:spPr>
        </p:pic>
        <p:sp>
          <p:nvSpPr>
            <p:cNvPr id="11" name="Rounded Rectangle 10"/>
            <p:cNvSpPr/>
            <p:nvPr/>
          </p:nvSpPr>
          <p:spPr>
            <a:xfrm>
              <a:off x="166254" y="4073236"/>
              <a:ext cx="415638" cy="360218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505526" y="4027053"/>
              <a:ext cx="581891" cy="40640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Initial Installation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1"/>
            <a:ext cx="8511309" cy="4525963"/>
          </a:xfrm>
        </p:spPr>
        <p:txBody>
          <a:bodyPr/>
          <a:lstStyle/>
          <a:p>
            <a:r>
              <a:rPr lang="en-AU" dirty="0" smtClean="0"/>
              <a:t>Start up your web browser and type in </a:t>
            </a:r>
            <a:r>
              <a:rPr lang="en-AU" i="1" dirty="0" smtClean="0">
                <a:solidFill>
                  <a:srgbClr val="4A1B1A"/>
                </a:solidFill>
                <a:hlinkClick r:id="rId2"/>
              </a:rPr>
              <a:t>localhost</a:t>
            </a:r>
            <a:endParaRPr lang="en-AU" dirty="0" smtClean="0"/>
          </a:p>
          <a:p>
            <a:r>
              <a:rPr lang="en-AU" dirty="0" smtClean="0"/>
              <a:t>Go through screens clicking next and filling in school details as required.</a:t>
            </a:r>
          </a:p>
          <a:p>
            <a:endParaRPr lang="en-AU" dirty="0" smtClean="0"/>
          </a:p>
        </p:txBody>
      </p:sp>
      <p:pic>
        <p:nvPicPr>
          <p:cNvPr id="5122" name="Picture 2" descr="H:\Documents\Moodle\TechKnowTour\Pics\Mod1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6232" y="3269674"/>
            <a:ext cx="3444309" cy="3477491"/>
          </a:xfrm>
          <a:prstGeom prst="rect">
            <a:avLst/>
          </a:prstGeom>
          <a:noFill/>
        </p:spPr>
      </p:pic>
      <p:pic>
        <p:nvPicPr>
          <p:cNvPr id="5123" name="Picture 3" descr="H:\Documents\Moodle\TechKnowTour\Pics\Mod10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535" y="2812473"/>
            <a:ext cx="1928093" cy="346364"/>
          </a:xfrm>
          <a:prstGeom prst="rect">
            <a:avLst/>
          </a:prstGeom>
          <a:noFill/>
        </p:spPr>
      </p:pic>
      <p:pic>
        <p:nvPicPr>
          <p:cNvPr id="5124" name="Picture 4" descr="H:\Documents\Moodle\TechKnowTour\Pics\Mod1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13317" y="5379172"/>
            <a:ext cx="4010025" cy="933450"/>
          </a:xfrm>
          <a:prstGeom prst="rect">
            <a:avLst/>
          </a:prstGeom>
          <a:noFill/>
        </p:spPr>
      </p:pic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572000" y="3269673"/>
            <a:ext cx="4572000" cy="2309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A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12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may wish to change</a:t>
            </a:r>
            <a:r>
              <a:rPr kumimoji="0" lang="en-AU" sz="3200" b="0" i="0" u="none" strike="noStrike" kern="1200" cap="none" spc="0" normalizeH="0" noProof="0" dirty="0" smtClean="0">
                <a:ln>
                  <a:noFill/>
                </a:ln>
                <a:solidFill>
                  <a:srgbClr val="70312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 directory to a different drive with more space.</a:t>
            </a:r>
            <a:endParaRPr kumimoji="0" lang="en-AU" sz="3200" b="0" i="0" u="none" strike="noStrike" kern="1200" cap="none" spc="0" normalizeH="0" baseline="0" noProof="0" dirty="0" smtClean="0">
              <a:ln>
                <a:noFill/>
              </a:ln>
              <a:solidFill>
                <a:srgbClr val="70312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First Run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1"/>
            <a:ext cx="8511309" cy="4525963"/>
          </a:xfrm>
        </p:spPr>
        <p:txBody>
          <a:bodyPr/>
          <a:lstStyle/>
          <a:p>
            <a:endParaRPr lang="en-AU" dirty="0" smtClean="0"/>
          </a:p>
        </p:txBody>
      </p:sp>
      <p:pic>
        <p:nvPicPr>
          <p:cNvPr id="13314" name="Picture 2" descr="H:\Documents\Moodle\TechKnowTour\Pics\Mod3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7047" y="1351231"/>
            <a:ext cx="4267200" cy="1685925"/>
          </a:xfrm>
          <a:prstGeom prst="rect">
            <a:avLst/>
          </a:prstGeom>
          <a:noFill/>
        </p:spPr>
      </p:pic>
      <p:pic>
        <p:nvPicPr>
          <p:cNvPr id="13315" name="Picture 3" descr="H:\Documents\Moodle\TechKnowTour\Pics\Mod3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3631" y="3110482"/>
            <a:ext cx="6185084" cy="1303286"/>
          </a:xfrm>
          <a:prstGeom prst="rect">
            <a:avLst/>
          </a:prstGeom>
          <a:noFill/>
        </p:spPr>
      </p:pic>
      <p:pic>
        <p:nvPicPr>
          <p:cNvPr id="13316" name="Picture 4" descr="H:\Documents\Moodle\TechKnowTour\Pics\Mod39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7499" y="1406676"/>
            <a:ext cx="4093743" cy="4541737"/>
          </a:xfrm>
          <a:prstGeom prst="rect">
            <a:avLst/>
          </a:prstGeom>
          <a:noFill/>
        </p:spPr>
      </p:pic>
      <p:pic>
        <p:nvPicPr>
          <p:cNvPr id="13317" name="Picture 5" descr="H:\Documents\Moodle\TechKnowTour\Pics\Mod40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60703" y="6007201"/>
            <a:ext cx="1219200" cy="28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Front Page Settings</a:t>
            </a:r>
            <a:endParaRPr lang="en-AU" dirty="0"/>
          </a:p>
        </p:txBody>
      </p:sp>
      <p:pic>
        <p:nvPicPr>
          <p:cNvPr id="14338" name="Picture 2" descr="H:\Documents\Moodle\TechKnowTour\Pics\Mod4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5947" y="1602824"/>
            <a:ext cx="6057900" cy="3571875"/>
          </a:xfrm>
          <a:prstGeom prst="rect">
            <a:avLst/>
          </a:prstGeom>
          <a:noFill/>
        </p:spPr>
      </p:pic>
      <p:pic>
        <p:nvPicPr>
          <p:cNvPr id="1026" name="Picture 2" descr="H:\Documents\Moodle\TechKnowTour\Pics\Mod4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0746" y="5608372"/>
            <a:ext cx="1304925" cy="31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Moodle </a:t>
            </a:r>
            <a:r>
              <a:rPr lang="en-AU" dirty="0" err="1" smtClean="0"/>
              <a:t>Cron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Moodle has several scripts that run automatically, such as backup, enrolment, etc.</a:t>
            </a:r>
          </a:p>
          <a:p>
            <a:r>
              <a:rPr lang="en-AU" dirty="0" smtClean="0"/>
              <a:t>To make this work on windows you need to install an extra program.</a:t>
            </a:r>
          </a:p>
          <a:p>
            <a:r>
              <a:rPr lang="en-AU" dirty="0" smtClean="0">
                <a:hlinkClick r:id="rId2"/>
              </a:rPr>
              <a:t>http://docs.moodle.org/en/Cron</a:t>
            </a:r>
            <a:endParaRPr lang="en-AU" dirty="0" smtClean="0"/>
          </a:p>
          <a:p>
            <a:r>
              <a:rPr lang="en-AU" dirty="0" smtClean="0">
                <a:hlinkClick r:id="rId3"/>
              </a:rPr>
              <a:t>http://download.moodle.org/download.php/</a:t>
            </a:r>
            <a:br>
              <a:rPr lang="en-AU" dirty="0" smtClean="0">
                <a:hlinkClick r:id="rId3"/>
              </a:rPr>
            </a:br>
            <a:r>
              <a:rPr lang="en-AU" dirty="0" err="1" smtClean="0">
                <a:hlinkClick r:id="rId3"/>
              </a:rPr>
              <a:t>sourceforge</a:t>
            </a:r>
            <a:r>
              <a:rPr lang="en-AU" dirty="0" smtClean="0">
                <a:hlinkClick r:id="rId3"/>
              </a:rPr>
              <a:t>/MoodleCron-Setup.exe</a:t>
            </a:r>
            <a:endParaRPr lang="en-A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BHS Pres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6039</TotalTime>
  <Words>451</Words>
  <Application>Microsoft Office PowerPoint</Application>
  <PresentationFormat>On-screen Show (4:3)</PresentationFormat>
  <Paragraphs>75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SBHS Pres</vt:lpstr>
      <vt:lpstr>Installing and Configuring Moodle</vt:lpstr>
      <vt:lpstr>Download</vt:lpstr>
      <vt:lpstr>Setup</vt:lpstr>
      <vt:lpstr>Setup – Enable LDAP</vt:lpstr>
      <vt:lpstr>Service Installation</vt:lpstr>
      <vt:lpstr>Initial Installation</vt:lpstr>
      <vt:lpstr>First Run</vt:lpstr>
      <vt:lpstr>Front Page Settings</vt:lpstr>
      <vt:lpstr>Moodle Cron</vt:lpstr>
      <vt:lpstr>User Authentication - AD</vt:lpstr>
      <vt:lpstr>User Authentication -AD</vt:lpstr>
      <vt:lpstr>User Authentication -AD</vt:lpstr>
      <vt:lpstr>User Authentication - Moodle</vt:lpstr>
      <vt:lpstr>User Authentication - Moodle</vt:lpstr>
      <vt:lpstr>User Authentication - Moodle</vt:lpstr>
      <vt:lpstr>User Authentication - Moodle</vt:lpstr>
      <vt:lpstr>User Authentication - Moodle</vt:lpstr>
      <vt:lpstr>Creating a Course</vt:lpstr>
      <vt:lpstr>Course Settings</vt:lpstr>
      <vt:lpstr>Adding Course Content</vt:lpstr>
      <vt:lpstr>Useful Links</vt:lpstr>
    </vt:vector>
  </TitlesOfParts>
  <Company>Sydney Boys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Ganderton</dc:creator>
  <cp:lastModifiedBy>James W Rudd</cp:lastModifiedBy>
  <cp:revision>612</cp:revision>
  <dcterms:created xsi:type="dcterms:W3CDTF">2007-11-05T12:14:05Z</dcterms:created>
  <dcterms:modified xsi:type="dcterms:W3CDTF">2007-12-06T04:58:33Z</dcterms:modified>
</cp:coreProperties>
</file>